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724" r:id="rId1"/>
  </p:sldMasterIdLst>
  <p:notesMasterIdLst>
    <p:notesMasterId r:id="rId31"/>
  </p:notesMasterIdLst>
  <p:sldIdLst>
    <p:sldId id="256" r:id="rId2"/>
    <p:sldId id="398" r:id="rId3"/>
    <p:sldId id="292" r:id="rId4"/>
    <p:sldId id="449" r:id="rId5"/>
    <p:sldId id="450" r:id="rId6"/>
    <p:sldId id="451" r:id="rId7"/>
    <p:sldId id="470" r:id="rId8"/>
    <p:sldId id="452" r:id="rId9"/>
    <p:sldId id="453" r:id="rId10"/>
    <p:sldId id="471" r:id="rId11"/>
    <p:sldId id="472" r:id="rId12"/>
    <p:sldId id="473" r:id="rId13"/>
    <p:sldId id="474" r:id="rId14"/>
    <p:sldId id="475" r:id="rId15"/>
    <p:sldId id="476" r:id="rId16"/>
    <p:sldId id="477" r:id="rId17"/>
    <p:sldId id="480" r:id="rId18"/>
    <p:sldId id="481" r:id="rId19"/>
    <p:sldId id="482" r:id="rId20"/>
    <p:sldId id="454" r:id="rId21"/>
    <p:sldId id="455" r:id="rId22"/>
    <p:sldId id="456" r:id="rId23"/>
    <p:sldId id="457" r:id="rId24"/>
    <p:sldId id="458" r:id="rId25"/>
    <p:sldId id="459" r:id="rId26"/>
    <p:sldId id="460" r:id="rId27"/>
    <p:sldId id="462" r:id="rId28"/>
    <p:sldId id="461" r:id="rId29"/>
    <p:sldId id="413" r:id="rId30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31800" indent="-215900" algn="l" defTabSz="44926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647700" indent="-215900" algn="l" defTabSz="44926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863600" indent="-215900" algn="l" defTabSz="44926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079500" indent="-215900" algn="l" defTabSz="44926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Masłowska" initials="MM" lastIdx="8" clrIdx="0">
    <p:extLst>
      <p:ext uri="{19B8F6BF-5375-455C-9EA6-DF929625EA0E}">
        <p15:presenceInfo xmlns:p15="http://schemas.microsoft.com/office/powerpoint/2012/main" xmlns="" userId="a660fba739866172" providerId="Windows Live"/>
      </p:ext>
    </p:extLst>
  </p:cmAuthor>
  <p:cmAuthor id="2" name="Malgorzata Belkiewicz" initials="MB" lastIdx="7" clrIdx="1">
    <p:extLst>
      <p:ext uri="{19B8F6BF-5375-455C-9EA6-DF929625EA0E}">
        <p15:presenceInfo xmlns:p15="http://schemas.microsoft.com/office/powerpoint/2012/main" xmlns="" userId="7c4166021f41df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1A5"/>
    <a:srgbClr val="FF9900"/>
    <a:srgbClr val="CC3300"/>
    <a:srgbClr val="006600"/>
    <a:srgbClr val="9933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6" autoAdjust="0"/>
    <p:restoredTop sz="94667" autoAdjust="0"/>
  </p:normalViewPr>
  <p:slideViewPr>
    <p:cSldViewPr>
      <p:cViewPr>
        <p:scale>
          <a:sx n="70" d="100"/>
          <a:sy n="70" d="100"/>
        </p:scale>
        <p:origin x="-2754" y="-84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396" y="1011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6"/>
    </p:cViewPr>
  </p:sorterViewPr>
  <p:notesViewPr>
    <p:cSldViewPr>
      <p:cViewPr varScale="1">
        <p:scale>
          <a:sx n="79" d="100"/>
          <a:sy n="79" d="100"/>
        </p:scale>
        <p:origin x="-387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rgbClr val="FCB722"/>
            </a:solidFill>
          </c:spPr>
          <c:invertIfNegative val="0"/>
          <c:cat>
            <c:strRef>
              <c:f>Arkusz1!$A$2:$A$4</c:f>
              <c:strCache>
                <c:ptCount val="3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rgbClr val="FBE5B9"/>
            </a:solidFill>
          </c:spPr>
          <c:invertIfNegative val="0"/>
          <c:cat>
            <c:strRef>
              <c:f>Arkusz1!$A$2:$A$4</c:f>
              <c:strCache>
                <c:ptCount val="3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rgbClr val="D1D3D4"/>
            </a:solidFill>
          </c:spPr>
          <c:invertIfNegative val="0"/>
          <c:cat>
            <c:strRef>
              <c:f>Arkusz1!$A$2:$A$4</c:f>
              <c:strCache>
                <c:ptCount val="3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681664"/>
        <c:axId val="83683200"/>
        <c:axId val="0"/>
      </c:bar3DChart>
      <c:catAx>
        <c:axId val="8368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3683200"/>
        <c:crosses val="autoZero"/>
        <c:auto val="1"/>
        <c:lblAlgn val="ctr"/>
        <c:lblOffset val="100"/>
        <c:noMultiLvlLbl val="0"/>
      </c:catAx>
      <c:valAx>
        <c:axId val="83683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6816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7500" y="1006475"/>
            <a:ext cx="4594225" cy="3446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405437" cy="3824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smtClean="0"/>
          </a:p>
        </p:txBody>
      </p:sp>
    </p:spTree>
    <p:extLst>
      <p:ext uri="{BB962C8B-B14F-4D97-AF65-F5344CB8AC3E}">
        <p14:creationId xmlns:p14="http://schemas.microsoft.com/office/powerpoint/2010/main" val="2273183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pl-PL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7025" cy="3827463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105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pl-PL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7025" cy="3827463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612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pl-PL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7025" cy="3827463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63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587501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4" tIns="45717" rIns="91434" bIns="45717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pl-PL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/>
          </p:nvPr>
        </p:nvSpPr>
        <p:spPr>
          <a:xfrm>
            <a:off x="1185864" y="4787900"/>
            <a:ext cx="5407025" cy="3827463"/>
          </a:xfrm>
          <a:noFill/>
          <a:ln/>
        </p:spPr>
        <p:txBody>
          <a:bodyPr wrap="none" anchor="ctr"/>
          <a:lstStyle/>
          <a:p>
            <a:endParaRPr lang="pl-PL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208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3638" y="801688"/>
            <a:ext cx="5345112" cy="4010025"/>
          </a:xfrm>
          <a:prstGeom prst="rect">
            <a:avLst/>
          </a:prstGeo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Przy okazji tego slajdu trzeba podkreślić,</a:t>
            </a:r>
            <a:r>
              <a:rPr lang="pl-PL" baseline="0" dirty="0" smtClean="0"/>
              <a:t> że w centrum procesu rewitalizacji stoi człowiek, czyli planują działania musimy mieć na uwadze, że przede wszystkim powinny one rozwiązywać problemy społeczne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8827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3638" y="801688"/>
            <a:ext cx="5345112" cy="4010025"/>
          </a:xfrm>
          <a:prstGeom prst="rect">
            <a:avLst/>
          </a:prstGeo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Przy okazji tego slajdu trzeba podkreślić,</a:t>
            </a:r>
            <a:r>
              <a:rPr lang="pl-PL" baseline="0" dirty="0" smtClean="0"/>
              <a:t> że w centrum procesu rewitalizacji stoi człowiek, czyli planują działania musimy mieć na uwadze, że przede wszystkim powinny one rozwiązywać problemy społeczne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1463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 userDrawn="1"/>
        </p:nvSpPr>
        <p:spPr>
          <a:xfrm>
            <a:off x="8136282" y="6875481"/>
            <a:ext cx="1667060" cy="4762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6047" y="2430454"/>
            <a:ext cx="8412224" cy="1538375"/>
          </a:xfr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pl-PL" sz="5300" b="1" dirty="0">
                <a:solidFill>
                  <a:schemeClr val="tx2"/>
                </a:solidFill>
                <a:latin typeface="eurofurence light" pitchFamily="34" charset="0"/>
                <a:ea typeface="+mj-ea"/>
                <a:cs typeface="+mj-cs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03111" y="4283816"/>
            <a:ext cx="7065160" cy="1321658"/>
          </a:xfrm>
        </p:spPr>
        <p:txBody>
          <a:bodyPr/>
          <a:lstStyle>
            <a:lvl1pPr marL="0" indent="0"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pl-PL" sz="2600" b="0" dirty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marL="503920" indent="0" algn="ctr">
              <a:buNone/>
              <a:defRPr/>
            </a:lvl2pPr>
            <a:lvl3pPr marL="1007838" indent="0" algn="ctr">
              <a:buNone/>
              <a:defRPr/>
            </a:lvl3pPr>
            <a:lvl4pPr marL="1511758" indent="0" algn="ctr">
              <a:buNone/>
              <a:defRPr/>
            </a:lvl4pPr>
            <a:lvl5pPr marL="2015677" indent="0" algn="ctr">
              <a:buNone/>
              <a:defRPr/>
            </a:lvl5pPr>
            <a:lvl6pPr marL="2519597" indent="0" algn="ctr">
              <a:buNone/>
              <a:defRPr/>
            </a:lvl6pPr>
            <a:lvl7pPr marL="3023515" indent="0" algn="ctr">
              <a:buNone/>
              <a:defRPr/>
            </a:lvl7pPr>
            <a:lvl8pPr marL="3527435" indent="0" algn="ctr">
              <a:buNone/>
              <a:defRPr/>
            </a:lvl8pPr>
            <a:lvl9pPr marL="4031354" indent="0" algn="ctr">
              <a:buNone/>
              <a:defRPr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7" name="Symbol zastępczy tekstu 25"/>
          <p:cNvSpPr>
            <a:spLocks noGrp="1"/>
          </p:cNvSpPr>
          <p:nvPr>
            <p:ph type="body" sz="quarter" idx="13" hasCustomPrompt="1"/>
          </p:nvPr>
        </p:nvSpPr>
        <p:spPr>
          <a:xfrm>
            <a:off x="7342443" y="5843600"/>
            <a:ext cx="2619666" cy="555628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2000">
                <a:latin typeface="Calibri" pitchFamily="34" charset="0"/>
              </a:defRPr>
            </a:lvl1pPr>
          </a:lstStyle>
          <a:p>
            <a:pPr lvl="0"/>
            <a:r>
              <a:rPr lang="pl-PL" dirty="0" smtClean="0"/>
              <a:t>Autor prezentacji</a:t>
            </a:r>
          </a:p>
        </p:txBody>
      </p:sp>
      <p:grpSp>
        <p:nvGrpSpPr>
          <p:cNvPr id="4" name="Grupa 9"/>
          <p:cNvGrpSpPr/>
          <p:nvPr userDrawn="1"/>
        </p:nvGrpSpPr>
        <p:grpSpPr>
          <a:xfrm>
            <a:off x="-30981" y="446067"/>
            <a:ext cx="3532020" cy="7113608"/>
            <a:chOff x="0" y="404664"/>
            <a:chExt cx="3203848" cy="6453336"/>
          </a:xfrm>
        </p:grpSpPr>
        <p:sp>
          <p:nvSpPr>
            <p:cNvPr id="11" name="Schemat blokowy: proces 10"/>
            <p:cNvSpPr/>
            <p:nvPr userDrawn="1"/>
          </p:nvSpPr>
          <p:spPr>
            <a:xfrm>
              <a:off x="0" y="404664"/>
              <a:ext cx="2555776" cy="6453336"/>
            </a:xfrm>
            <a:prstGeom prst="flowChartProcess">
              <a:avLst/>
            </a:prstGeom>
            <a:solidFill>
              <a:schemeClr val="bg1">
                <a:lumMod val="75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Schemat blokowy: proces 11"/>
            <p:cNvSpPr/>
            <p:nvPr userDrawn="1"/>
          </p:nvSpPr>
          <p:spPr>
            <a:xfrm>
              <a:off x="2555776" y="404664"/>
              <a:ext cx="648072" cy="6453336"/>
            </a:xfrm>
            <a:prstGeom prst="flowChartProcess">
              <a:avLst/>
            </a:prstGeom>
            <a:solidFill>
              <a:srgbClr val="FFC000">
                <a:alpha val="16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5" name="Prostokąt 4"/>
          <p:cNvSpPr/>
          <p:nvPr userDrawn="1"/>
        </p:nvSpPr>
        <p:spPr>
          <a:xfrm>
            <a:off x="6624488" y="6839826"/>
            <a:ext cx="1800200" cy="6404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550" y="6440723"/>
            <a:ext cx="6209732" cy="111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iec prezenta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/>
          <p:cNvSpPr txBox="1"/>
          <p:nvPr userDrawn="1"/>
        </p:nvSpPr>
        <p:spPr>
          <a:xfrm>
            <a:off x="1785576" y="1557325"/>
            <a:ext cx="6509473" cy="4502973"/>
          </a:xfrm>
          <a:prstGeom prst="rect">
            <a:avLst/>
          </a:prstGeom>
          <a:noFill/>
        </p:spPr>
        <p:txBody>
          <a:bodyPr wrap="square" lIns="100783" tIns="50392" rIns="100783" bIns="50392" rtlCol="0">
            <a:spAutoFit/>
          </a:bodyPr>
          <a:lstStyle/>
          <a:p>
            <a:pPr algn="ctr"/>
            <a:r>
              <a:rPr lang="pl-PL" sz="6600" dirty="0" smtClean="0">
                <a:latin typeface="eurofurence light" pitchFamily="34" charset="0"/>
              </a:rPr>
              <a:t>Dziękujemy</a:t>
            </a:r>
            <a:r>
              <a:rPr lang="pl-PL" sz="6600" baseline="0" dirty="0" smtClean="0">
                <a:latin typeface="eurofurence light" pitchFamily="34" charset="0"/>
              </a:rPr>
              <a:t> za uwagę</a:t>
            </a:r>
            <a:endParaRPr lang="pl-PL" sz="6600" dirty="0" smtClean="0">
              <a:latin typeface="eurofurence light" pitchFamily="34" charset="0"/>
            </a:endParaRPr>
          </a:p>
          <a:p>
            <a:pPr algn="ctr"/>
            <a:endParaRPr lang="pl-PL" sz="4000" dirty="0" smtClean="0">
              <a:latin typeface="eurofurence light" pitchFamily="34" charset="0"/>
            </a:endParaRPr>
          </a:p>
          <a:p>
            <a:pPr algn="ctr"/>
            <a:endParaRPr lang="pl-PL" sz="4000" dirty="0" smtClean="0">
              <a:latin typeface="eurofurence light" pitchFamily="34" charset="0"/>
            </a:endParaRPr>
          </a:p>
          <a:p>
            <a:pPr algn="ctr"/>
            <a:r>
              <a:rPr lang="pl-PL" sz="2200" b="1" dirty="0" smtClean="0">
                <a:latin typeface="+mn-lt"/>
              </a:rPr>
              <a:t>ResPublic</a:t>
            </a:r>
            <a:r>
              <a:rPr lang="pl-PL" sz="2200" b="1" baseline="0" dirty="0" smtClean="0">
                <a:latin typeface="+mn-lt"/>
              </a:rPr>
              <a:t> sp. z o.o.</a:t>
            </a:r>
          </a:p>
          <a:p>
            <a:pPr lvl="0" algn="ctr"/>
            <a:r>
              <a:rPr lang="pl-PL" sz="2000" dirty="0" smtClean="0"/>
              <a:t>ul. Trębacka 4</a:t>
            </a:r>
          </a:p>
          <a:p>
            <a:pPr lvl="0" algn="ctr"/>
            <a:r>
              <a:rPr lang="pl-PL" sz="2000" dirty="0" smtClean="0"/>
              <a:t>00-074 Warszawa</a:t>
            </a:r>
          </a:p>
          <a:p>
            <a:pPr lvl="0" algn="ctr"/>
            <a:r>
              <a:rPr lang="pl-PL" sz="2000" dirty="0" smtClean="0"/>
              <a:t>Tel. +48 22 630 98 34</a:t>
            </a:r>
          </a:p>
          <a:p>
            <a:pPr lvl="0" algn="ctr"/>
            <a:r>
              <a:rPr lang="pl-PL" sz="2000" dirty="0" smtClean="0"/>
              <a:t>Fax. +48 22 630 95 57</a:t>
            </a:r>
          </a:p>
          <a:p>
            <a:pPr lvl="0" algn="ctr"/>
            <a:r>
              <a:rPr lang="pl-PL" sz="2000" dirty="0" smtClean="0">
                <a:solidFill>
                  <a:schemeClr val="accent6">
                    <a:lumMod val="75000"/>
                  </a:schemeClr>
                </a:solidFill>
              </a:rPr>
              <a:t>biuro@respublic.pl</a:t>
            </a:r>
          </a:p>
          <a:p>
            <a:pPr lvl="0" algn="ctr"/>
            <a:r>
              <a:rPr lang="pl-PL" sz="2000" dirty="0" err="1" smtClean="0">
                <a:solidFill>
                  <a:schemeClr val="accent6">
                    <a:lumMod val="75000"/>
                  </a:schemeClr>
                </a:solidFill>
              </a:rPr>
              <a:t>www.respublic.pl</a:t>
            </a:r>
            <a:endParaRPr lang="pl-PL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8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6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drzej\Pictures\RF\iStock_000008792503Small - Kopia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675384" y="2509830"/>
            <a:ext cx="4052923" cy="3543884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8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5435" y="1398575"/>
            <a:ext cx="5477484" cy="5080032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11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9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i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grpSp>
        <p:nvGrpSpPr>
          <p:cNvPr id="3" name="Gruppieren 10"/>
          <p:cNvGrpSpPr/>
          <p:nvPr userDrawn="1"/>
        </p:nvGrpSpPr>
        <p:grpSpPr>
          <a:xfrm>
            <a:off x="1229889" y="2351079"/>
            <a:ext cx="3699453" cy="3730648"/>
            <a:chOff x="1979518" y="1061926"/>
            <a:chExt cx="4534093" cy="4548357"/>
          </a:xfrm>
          <a:solidFill>
            <a:schemeClr val="bg1">
              <a:lumMod val="65000"/>
            </a:schemeClr>
          </a:solidFill>
          <a:effectLst>
            <a:outerShdw blurRad="723900" dist="50800" dir="6120000" algn="ctr" rotWithShape="0">
              <a:srgbClr val="000000">
                <a:alpha val="57000"/>
              </a:srgbClr>
            </a:outerShdw>
          </a:effectLst>
          <a:scene3d>
            <a:camera prst="perspectiveFront" fov="5400000">
              <a:rot lat="19653974" lon="19492282" rev="1671675"/>
            </a:camera>
            <a:lightRig rig="threePt" dir="t"/>
          </a:scene3d>
        </p:grpSpPr>
        <p:sp>
          <p:nvSpPr>
            <p:cNvPr id="7" name="Träne 6"/>
            <p:cNvSpPr/>
            <p:nvPr/>
          </p:nvSpPr>
          <p:spPr>
            <a:xfrm>
              <a:off x="1979518" y="3425883"/>
              <a:ext cx="2184400" cy="2184400"/>
            </a:xfrm>
            <a:prstGeom prst="teardrop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8" name="Träne 7"/>
            <p:cNvSpPr/>
            <p:nvPr/>
          </p:nvSpPr>
          <p:spPr>
            <a:xfrm flipH="1">
              <a:off x="4329209" y="3425883"/>
              <a:ext cx="2184400" cy="2184400"/>
            </a:xfrm>
            <a:prstGeom prst="teardrop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sz="1800" dirty="0" err="1" smtClean="0"/>
                <a:t>Lorem</a:t>
              </a:r>
              <a:r>
                <a:rPr lang="pl-PL" sz="1800" dirty="0" smtClean="0"/>
                <a:t> </a:t>
              </a:r>
              <a:r>
                <a:rPr lang="pl-PL" sz="1800" dirty="0" err="1" smtClean="0"/>
                <a:t>impus</a:t>
              </a:r>
              <a:r>
                <a:rPr lang="pl-PL" sz="1800" dirty="0" smtClean="0"/>
                <a:t> </a:t>
              </a:r>
              <a:r>
                <a:rPr lang="pl-PL" sz="1800" dirty="0" err="1" smtClean="0"/>
                <a:t>deo</a:t>
              </a:r>
              <a:endParaRPr lang="de-DE" sz="1800" dirty="0"/>
            </a:p>
          </p:txBody>
        </p:sp>
        <p:sp>
          <p:nvSpPr>
            <p:cNvPr id="9" name="Träne 8"/>
            <p:cNvSpPr/>
            <p:nvPr/>
          </p:nvSpPr>
          <p:spPr>
            <a:xfrm flipV="1">
              <a:off x="1979518" y="1061926"/>
              <a:ext cx="2184400" cy="2184400"/>
            </a:xfrm>
            <a:prstGeom prst="teardrop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10" name="Träne 9"/>
            <p:cNvSpPr/>
            <p:nvPr/>
          </p:nvSpPr>
          <p:spPr>
            <a:xfrm flipH="1" flipV="1">
              <a:off x="4329210" y="1061926"/>
              <a:ext cx="2184401" cy="2184400"/>
            </a:xfrm>
            <a:prstGeom prst="teardrop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de-DE" sz="1800" dirty="0"/>
            </a:p>
          </p:txBody>
        </p:sp>
      </p:grpSp>
      <p:sp>
        <p:nvSpPr>
          <p:cNvPr id="11" name="Symbol zastępczy zawartości 3"/>
          <p:cNvSpPr>
            <a:spLocks noGrp="1"/>
          </p:cNvSpPr>
          <p:nvPr>
            <p:ph sz="half" idx="2"/>
          </p:nvPr>
        </p:nvSpPr>
        <p:spPr>
          <a:xfrm>
            <a:off x="5595999" y="1398574"/>
            <a:ext cx="3980595" cy="5000656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4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1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2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ykres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11" name="Symbol zastępczy zawartości 3"/>
          <p:cNvSpPr>
            <a:spLocks noGrp="1"/>
          </p:cNvSpPr>
          <p:nvPr>
            <p:ph sz="half" idx="2"/>
          </p:nvPr>
        </p:nvSpPr>
        <p:spPr>
          <a:xfrm>
            <a:off x="5595999" y="1398573"/>
            <a:ext cx="3980595" cy="500065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graphicFrame>
        <p:nvGraphicFramePr>
          <p:cNvPr id="12" name="Wykres 11"/>
          <p:cNvGraphicFramePr/>
          <p:nvPr userDrawn="1"/>
        </p:nvGraphicFramePr>
        <p:xfrm>
          <a:off x="515436" y="1954201"/>
          <a:ext cx="5001181" cy="4445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10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8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44"/>
          <p:cNvGrpSpPr/>
          <p:nvPr userDrawn="1"/>
        </p:nvGrpSpPr>
        <p:grpSpPr>
          <a:xfrm>
            <a:off x="2658799" y="1160446"/>
            <a:ext cx="4604263" cy="4841905"/>
            <a:chOff x="4937130" y="2033588"/>
            <a:chExt cx="2782887" cy="3000375"/>
          </a:xfrm>
          <a:solidFill>
            <a:schemeClr val="bg1">
              <a:lumMod val="65000"/>
            </a:schemeClr>
          </a:solidFill>
          <a:effectLst>
            <a:outerShdw blurRad="635000" dist="50800" dir="6720000" algn="ctr" rotWithShape="0">
              <a:srgbClr val="000000">
                <a:alpha val="80000"/>
              </a:srgbClr>
            </a:outerShdw>
          </a:effectLst>
          <a:scene3d>
            <a:camera prst="perspectiveFront" fov="5400000">
              <a:rot lat="18609801" lon="17965058" rev="3904819"/>
            </a:camera>
            <a:lightRig rig="threePt" dir="t"/>
          </a:scene3d>
        </p:grpSpPr>
        <p:sp>
          <p:nvSpPr>
            <p:cNvPr id="6" name="Freeform 50"/>
            <p:cNvSpPr>
              <a:spLocks/>
            </p:cNvSpPr>
            <p:nvPr/>
          </p:nvSpPr>
          <p:spPr bwMode="gray">
            <a:xfrm>
              <a:off x="4937130" y="2033588"/>
              <a:ext cx="1730375" cy="2087562"/>
            </a:xfrm>
            <a:custGeom>
              <a:avLst/>
              <a:gdLst>
                <a:gd name="T0" fmla="*/ 2147483647 w 365"/>
                <a:gd name="T1" fmla="*/ 1004079605 h 437"/>
                <a:gd name="T2" fmla="*/ 2147483647 w 365"/>
                <a:gd name="T3" fmla="*/ 502042191 h 437"/>
                <a:gd name="T4" fmla="*/ 2147483647 w 365"/>
                <a:gd name="T5" fmla="*/ 0 h 437"/>
                <a:gd name="T6" fmla="*/ 2147483647 w 365"/>
                <a:gd name="T7" fmla="*/ 981259729 h 437"/>
                <a:gd name="T8" fmla="*/ 0 w 365"/>
                <a:gd name="T9" fmla="*/ 2147483647 h 437"/>
                <a:gd name="T10" fmla="*/ 404547466 w 365"/>
                <a:gd name="T11" fmla="*/ 2147483647 h 437"/>
                <a:gd name="T12" fmla="*/ 898989068 w 365"/>
                <a:gd name="T13" fmla="*/ 2147483647 h 437"/>
                <a:gd name="T14" fmla="*/ 2147483647 w 365"/>
                <a:gd name="T15" fmla="*/ 2147483647 h 437"/>
                <a:gd name="T16" fmla="*/ 2147483647 w 365"/>
                <a:gd name="T17" fmla="*/ 2147483647 h 437"/>
                <a:gd name="T18" fmla="*/ 2147483647 w 365"/>
                <a:gd name="T19" fmla="*/ 2147483647 h 437"/>
                <a:gd name="T20" fmla="*/ 2147483647 w 365"/>
                <a:gd name="T21" fmla="*/ 2147483647 h 437"/>
                <a:gd name="T22" fmla="*/ 2147483647 w 365"/>
                <a:gd name="T23" fmla="*/ 2147483647 h 437"/>
                <a:gd name="T24" fmla="*/ 2147483647 w 365"/>
                <a:gd name="T25" fmla="*/ 2147483647 h 437"/>
                <a:gd name="T26" fmla="*/ 2147483647 w 365"/>
                <a:gd name="T27" fmla="*/ 2147483647 h 437"/>
                <a:gd name="T28" fmla="*/ 2147483647 w 365"/>
                <a:gd name="T29" fmla="*/ 1004079605 h 4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65"/>
                <a:gd name="T46" fmla="*/ 0 h 437"/>
                <a:gd name="T47" fmla="*/ 365 w 365"/>
                <a:gd name="T48" fmla="*/ 437 h 4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65" h="437">
                  <a:moveTo>
                    <a:pt x="322" y="44"/>
                  </a:moveTo>
                  <a:cubicBezTo>
                    <a:pt x="304" y="22"/>
                    <a:pt x="304" y="22"/>
                    <a:pt x="304" y="22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43"/>
                    <a:pt x="286" y="43"/>
                    <a:pt x="286" y="43"/>
                  </a:cubicBezTo>
                  <a:cubicBezTo>
                    <a:pt x="127" y="46"/>
                    <a:pt x="0" y="176"/>
                    <a:pt x="0" y="335"/>
                  </a:cubicBezTo>
                  <a:cubicBezTo>
                    <a:pt x="0" y="371"/>
                    <a:pt x="6" y="405"/>
                    <a:pt x="18" y="437"/>
                  </a:cubicBezTo>
                  <a:cubicBezTo>
                    <a:pt x="40" y="377"/>
                    <a:pt x="40" y="377"/>
                    <a:pt x="40" y="377"/>
                  </a:cubicBezTo>
                  <a:cubicBezTo>
                    <a:pt x="115" y="389"/>
                    <a:pt x="115" y="389"/>
                    <a:pt x="115" y="389"/>
                  </a:cubicBezTo>
                  <a:cubicBezTo>
                    <a:pt x="100" y="342"/>
                    <a:pt x="105" y="289"/>
                    <a:pt x="132" y="242"/>
                  </a:cubicBezTo>
                  <a:cubicBezTo>
                    <a:pt x="165" y="185"/>
                    <a:pt x="224" y="152"/>
                    <a:pt x="286" y="149"/>
                  </a:cubicBezTo>
                  <a:cubicBezTo>
                    <a:pt x="286" y="191"/>
                    <a:pt x="286" y="191"/>
                    <a:pt x="286" y="191"/>
                  </a:cubicBezTo>
                  <a:cubicBezTo>
                    <a:pt x="304" y="169"/>
                    <a:pt x="304" y="169"/>
                    <a:pt x="304" y="169"/>
                  </a:cubicBezTo>
                  <a:cubicBezTo>
                    <a:pt x="319" y="151"/>
                    <a:pt x="319" y="151"/>
                    <a:pt x="319" y="151"/>
                  </a:cubicBezTo>
                  <a:cubicBezTo>
                    <a:pt x="365" y="96"/>
                    <a:pt x="365" y="96"/>
                    <a:pt x="365" y="96"/>
                  </a:cubicBezTo>
                  <a:lnTo>
                    <a:pt x="322" y="44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127000" prstMaterial="matte">
              <a:bevelT w="0" h="0" prst="softRound"/>
              <a:bevelB w="0" h="0" prst="softRound"/>
              <a:contourClr>
                <a:schemeClr val="bg1"/>
              </a:contourClr>
            </a:sp3d>
          </p:spPr>
          <p:txBody>
            <a:bodyPr/>
            <a:lstStyle/>
            <a:p>
              <a:pPr>
                <a:defRPr/>
              </a:pPr>
              <a:endParaRPr lang="de-DE" noProof="1"/>
            </a:p>
          </p:txBody>
        </p:sp>
        <p:sp>
          <p:nvSpPr>
            <p:cNvPr id="7" name="Freeform 51"/>
            <p:cNvSpPr>
              <a:spLocks/>
            </p:cNvSpPr>
            <p:nvPr/>
          </p:nvSpPr>
          <p:spPr bwMode="gray">
            <a:xfrm>
              <a:off x="4965705" y="3906838"/>
              <a:ext cx="2428875" cy="1127125"/>
            </a:xfrm>
            <a:custGeom>
              <a:avLst/>
              <a:gdLst>
                <a:gd name="T0" fmla="*/ 2147483647 w 512"/>
                <a:gd name="T1" fmla="*/ 2147483647 h 236"/>
                <a:gd name="T2" fmla="*/ 2147483647 w 512"/>
                <a:gd name="T3" fmla="*/ 1596682593 h 236"/>
                <a:gd name="T4" fmla="*/ 2147483647 w 512"/>
                <a:gd name="T5" fmla="*/ 2147483647 h 236"/>
                <a:gd name="T6" fmla="*/ 2147483647 w 512"/>
                <a:gd name="T7" fmla="*/ 958008541 h 236"/>
                <a:gd name="T8" fmla="*/ 2147483647 w 512"/>
                <a:gd name="T9" fmla="*/ 479004271 h 236"/>
                <a:gd name="T10" fmla="*/ 2147483647 w 512"/>
                <a:gd name="T11" fmla="*/ 364954533 h 236"/>
                <a:gd name="T12" fmla="*/ 2147483647 w 512"/>
                <a:gd name="T13" fmla="*/ 273714669 h 236"/>
                <a:gd name="T14" fmla="*/ 967697791 w 512"/>
                <a:gd name="T15" fmla="*/ 0 h 236"/>
                <a:gd name="T16" fmla="*/ 450091344 w 512"/>
                <a:gd name="T17" fmla="*/ 1459822909 h 236"/>
                <a:gd name="T18" fmla="*/ 225045672 w 512"/>
                <a:gd name="T19" fmla="*/ 2052876767 h 236"/>
                <a:gd name="T20" fmla="*/ 0 w 512"/>
                <a:gd name="T21" fmla="*/ 2147483647 h 236"/>
                <a:gd name="T22" fmla="*/ 810162552 w 512"/>
                <a:gd name="T23" fmla="*/ 2147483647 h 236"/>
                <a:gd name="T24" fmla="*/ 2147483647 w 512"/>
                <a:gd name="T25" fmla="*/ 2147483647 h 236"/>
                <a:gd name="T26" fmla="*/ 2147483647 w 512"/>
                <a:gd name="T27" fmla="*/ 2147483647 h 236"/>
                <a:gd name="T28" fmla="*/ 2147483647 w 512"/>
                <a:gd name="T29" fmla="*/ 2147483647 h 2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12"/>
                <a:gd name="T46" fmla="*/ 0 h 236"/>
                <a:gd name="T47" fmla="*/ 512 w 512"/>
                <a:gd name="T48" fmla="*/ 236 h 2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12" h="236">
                  <a:moveTo>
                    <a:pt x="449" y="141"/>
                  </a:moveTo>
                  <a:cubicBezTo>
                    <a:pt x="422" y="70"/>
                    <a:pt x="422" y="70"/>
                    <a:pt x="422" y="70"/>
                  </a:cubicBezTo>
                  <a:cubicBezTo>
                    <a:pt x="365" y="132"/>
                    <a:pt x="270" y="148"/>
                    <a:pt x="194" y="104"/>
                  </a:cubicBezTo>
                  <a:cubicBezTo>
                    <a:pt x="166" y="89"/>
                    <a:pt x="145" y="67"/>
                    <a:pt x="129" y="42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37" y="16"/>
                    <a:pt x="137" y="16"/>
                    <a:pt x="137" y="16"/>
                  </a:cubicBezTo>
                  <a:cubicBezTo>
                    <a:pt x="114" y="12"/>
                    <a:pt x="114" y="12"/>
                    <a:pt x="114" y="12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10" y="90"/>
                    <a:pt x="10" y="90"/>
                    <a:pt x="10" y="9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36" y="96"/>
                    <a:pt x="36" y="96"/>
                    <a:pt x="36" y="96"/>
                  </a:cubicBezTo>
                  <a:cubicBezTo>
                    <a:pt x="88" y="180"/>
                    <a:pt x="181" y="236"/>
                    <a:pt x="287" y="236"/>
                  </a:cubicBezTo>
                  <a:cubicBezTo>
                    <a:pt x="377" y="236"/>
                    <a:pt x="458" y="195"/>
                    <a:pt x="512" y="130"/>
                  </a:cubicBezTo>
                  <a:lnTo>
                    <a:pt x="449" y="141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127000" prstMaterial="matte">
              <a:bevelT w="0" h="0" prst="softRound"/>
              <a:bevelB w="0" h="0" prst="softRound"/>
              <a:contourClr>
                <a:schemeClr val="bg1"/>
              </a:contourClr>
            </a:sp3d>
          </p:spPr>
          <p:txBody>
            <a:bodyPr/>
            <a:lstStyle/>
            <a:p>
              <a:pPr>
                <a:defRPr/>
              </a:pPr>
              <a:endParaRPr lang="de-DE" noProof="1"/>
            </a:p>
          </p:txBody>
        </p:sp>
        <p:sp>
          <p:nvSpPr>
            <p:cNvPr id="8" name="Freeform 52"/>
            <p:cNvSpPr>
              <a:spLocks/>
            </p:cNvSpPr>
            <p:nvPr/>
          </p:nvSpPr>
          <p:spPr bwMode="gray">
            <a:xfrm>
              <a:off x="6521455" y="2259013"/>
              <a:ext cx="1198562" cy="2244725"/>
            </a:xfrm>
            <a:custGeom>
              <a:avLst/>
              <a:gdLst>
                <a:gd name="T0" fmla="*/ 2147483647 w 252"/>
                <a:gd name="T1" fmla="*/ 2147483647 h 470"/>
                <a:gd name="T2" fmla="*/ 2147483647 w 252"/>
                <a:gd name="T3" fmla="*/ 2147483647 h 470"/>
                <a:gd name="T4" fmla="*/ 180973380 w 252"/>
                <a:gd name="T5" fmla="*/ 0 h 470"/>
                <a:gd name="T6" fmla="*/ 1108451094 w 252"/>
                <a:gd name="T7" fmla="*/ 1117705898 h 470"/>
                <a:gd name="T8" fmla="*/ 0 w 252"/>
                <a:gd name="T9" fmla="*/ 2147483647 h 470"/>
                <a:gd name="T10" fmla="*/ 1176312516 w 252"/>
                <a:gd name="T11" fmla="*/ 2147483647 h 470"/>
                <a:gd name="T12" fmla="*/ 2147483647 w 252"/>
                <a:gd name="T13" fmla="*/ 2147483647 h 470"/>
                <a:gd name="T14" fmla="*/ 1968062703 w 252"/>
                <a:gd name="T15" fmla="*/ 2147483647 h 470"/>
                <a:gd name="T16" fmla="*/ 2147483647 w 252"/>
                <a:gd name="T17" fmla="*/ 2147483647 h 470"/>
                <a:gd name="T18" fmla="*/ 2147483647 w 252"/>
                <a:gd name="T19" fmla="*/ 2147483647 h 470"/>
                <a:gd name="T20" fmla="*/ 2147483647 w 252"/>
                <a:gd name="T21" fmla="*/ 2147483647 h 470"/>
                <a:gd name="T22" fmla="*/ 2147483647 w 252"/>
                <a:gd name="T23" fmla="*/ 2147483647 h 470"/>
                <a:gd name="T24" fmla="*/ 2147483647 w 252"/>
                <a:gd name="T25" fmla="*/ 2147483647 h 470"/>
                <a:gd name="T26" fmla="*/ 2147483647 w 252"/>
                <a:gd name="T27" fmla="*/ 2147483647 h 470"/>
                <a:gd name="T28" fmla="*/ 2147483647 w 252"/>
                <a:gd name="T29" fmla="*/ 2147483647 h 47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2"/>
                <a:gd name="T46" fmla="*/ 0 h 470"/>
                <a:gd name="T47" fmla="*/ 252 w 252"/>
                <a:gd name="T48" fmla="*/ 470 h 47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2" h="470">
                  <a:moveTo>
                    <a:pt x="216" y="429"/>
                  </a:moveTo>
                  <a:cubicBezTo>
                    <a:pt x="238" y="387"/>
                    <a:pt x="251" y="339"/>
                    <a:pt x="251" y="288"/>
                  </a:cubicBezTo>
                  <a:cubicBezTo>
                    <a:pt x="251" y="144"/>
                    <a:pt x="146" y="23"/>
                    <a:pt x="8" y="0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18" y="111"/>
                    <a:pt x="35" y="118"/>
                    <a:pt x="52" y="127"/>
                  </a:cubicBezTo>
                  <a:cubicBezTo>
                    <a:pt x="139" y="177"/>
                    <a:pt x="170" y="287"/>
                    <a:pt x="123" y="375"/>
                  </a:cubicBezTo>
                  <a:cubicBezTo>
                    <a:pt x="87" y="354"/>
                    <a:pt x="87" y="354"/>
                    <a:pt x="87" y="354"/>
                  </a:cubicBezTo>
                  <a:cubicBezTo>
                    <a:pt x="97" y="381"/>
                    <a:pt x="97" y="381"/>
                    <a:pt x="97" y="381"/>
                  </a:cubicBezTo>
                  <a:cubicBezTo>
                    <a:pt x="105" y="403"/>
                    <a:pt x="105" y="403"/>
                    <a:pt x="105" y="403"/>
                  </a:cubicBezTo>
                  <a:cubicBezTo>
                    <a:pt x="130" y="470"/>
                    <a:pt x="130" y="470"/>
                    <a:pt x="130" y="470"/>
                  </a:cubicBezTo>
                  <a:cubicBezTo>
                    <a:pt x="197" y="459"/>
                    <a:pt x="197" y="459"/>
                    <a:pt x="197" y="459"/>
                  </a:cubicBezTo>
                  <a:cubicBezTo>
                    <a:pt x="224" y="454"/>
                    <a:pt x="224" y="454"/>
                    <a:pt x="224" y="454"/>
                  </a:cubicBezTo>
                  <a:cubicBezTo>
                    <a:pt x="252" y="450"/>
                    <a:pt x="252" y="450"/>
                    <a:pt x="252" y="450"/>
                  </a:cubicBezTo>
                  <a:lnTo>
                    <a:pt x="216" y="429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127000" prstMaterial="matte">
              <a:bevelT w="0" h="0" prst="softRound"/>
              <a:bevelB w="0" h="0" prst="softRound"/>
              <a:contourClr>
                <a:schemeClr val="bg1"/>
              </a:contourClr>
            </a:sp3d>
          </p:spPr>
          <p:txBody>
            <a:bodyPr/>
            <a:lstStyle/>
            <a:p>
              <a:pPr>
                <a:defRPr/>
              </a:pPr>
              <a:endParaRPr lang="de-DE" noProof="1"/>
            </a:p>
          </p:txBody>
        </p:sp>
      </p:grpSp>
      <p:sp>
        <p:nvSpPr>
          <p:cNvPr id="12" name="Tytuł 1"/>
          <p:cNvSpPr>
            <a:spLocks noGrp="1"/>
          </p:cNvSpPr>
          <p:nvPr>
            <p:ph type="title"/>
          </p:nvPr>
        </p:nvSpPr>
        <p:spPr>
          <a:xfrm>
            <a:off x="515436" y="446069"/>
            <a:ext cx="9072563" cy="87846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9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13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0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a 9"/>
          <p:cNvGraphicFramePr>
            <a:graphicFrameLocks noGrp="1"/>
          </p:cNvGraphicFramePr>
          <p:nvPr userDrawn="1"/>
        </p:nvGraphicFramePr>
        <p:xfrm>
          <a:off x="594821" y="1477950"/>
          <a:ext cx="8970369" cy="4927120"/>
        </p:xfrm>
        <a:graphic>
          <a:graphicData uri="http://schemas.openxmlformats.org/drawingml/2006/table">
            <a:tbl>
              <a:tblPr/>
              <a:tblGrid>
                <a:gridCol w="3845699"/>
                <a:gridCol w="1024934"/>
                <a:gridCol w="1024934"/>
                <a:gridCol w="1024934"/>
                <a:gridCol w="1024934"/>
                <a:gridCol w="1024934"/>
              </a:tblGrid>
              <a:tr h="3201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rgbClr val="3A3A3A"/>
                          </a:solidFill>
                          <a:latin typeface="Calibri"/>
                          <a:ea typeface="Calibri"/>
                          <a:cs typeface="Times New Roman"/>
                        </a:rPr>
                        <a:t>Oceniana funkcjonalność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rgbClr val="3A3A3A"/>
                          </a:solidFill>
                          <a:latin typeface="Calibri"/>
                          <a:ea typeface="Calibri"/>
                          <a:cs typeface="Times New Roman"/>
                        </a:rPr>
                        <a:t>Ocena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532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3A3A3A"/>
                          </a:solidFill>
                          <a:latin typeface="Calibri"/>
                          <a:ea typeface="Calibri"/>
                          <a:cs typeface="Times New Roman"/>
                        </a:rPr>
                        <a:t>Bardzo niska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3A3A3A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3A3A3A"/>
                          </a:solidFill>
                          <a:latin typeface="Calibri"/>
                          <a:ea typeface="Calibri"/>
                          <a:cs typeface="Times New Roman"/>
                        </a:rPr>
                        <a:t>Niska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3A3A3A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3A3A3A"/>
                          </a:solidFill>
                          <a:latin typeface="Calibri"/>
                          <a:ea typeface="Calibri"/>
                          <a:cs typeface="Times New Roman"/>
                        </a:rPr>
                        <a:t>Przeciętna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3A3A3A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3A3A3A"/>
                          </a:solidFill>
                          <a:latin typeface="Calibri"/>
                          <a:ea typeface="Calibri"/>
                          <a:cs typeface="Times New Roman"/>
                        </a:rPr>
                        <a:t>Wysoka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3A3A3A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3A3A3A"/>
                          </a:solidFill>
                          <a:latin typeface="Calibri"/>
                          <a:ea typeface="Calibri"/>
                          <a:cs typeface="Times New Roman"/>
                        </a:rPr>
                        <a:t>Bardzo wysoka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3A3A3A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32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7E7E7E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Projektowanie procesu konsultacji odrębnie dla każdego tematu/projektu.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7E7E7E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751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7E7E7E"/>
                          </a:solidFill>
                          <a:latin typeface="Calibri"/>
                          <a:ea typeface="Calibri"/>
                          <a:cs typeface="Times New Roman"/>
                        </a:rPr>
                        <a:t>Zarządzanie przebiegiem konsultacji (harmonogram, zasoby ludzkie, rzeczowe i finansowe).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7E7E7E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2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7E7E7E"/>
                          </a:solidFill>
                          <a:latin typeface="Calibri"/>
                          <a:ea typeface="Calibri"/>
                          <a:cs typeface="Times New Roman"/>
                        </a:rPr>
                        <a:t>Udostępnianie dokumentacji i informacji dotyczących przedmiotu konsultacji.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32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7E7E7E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Prowadzenie badań i analiz związanych z przedmiotem konsultacji.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7E7E7E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53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7E7E7E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Prowadzenie konsultacji </a:t>
                      </a:r>
                      <a:r>
                        <a:rPr lang="pl-PL" sz="1300" dirty="0" err="1">
                          <a:solidFill>
                            <a:srgbClr val="7E7E7E"/>
                          </a:solidFill>
                          <a:latin typeface="Calibri"/>
                          <a:ea typeface="Calibri"/>
                          <a:cs typeface="Times New Roman"/>
                        </a:rPr>
                        <a:t>on-line</a:t>
                      </a:r>
                      <a:r>
                        <a:rPr lang="pl-PL" sz="1300" dirty="0">
                          <a:solidFill>
                            <a:srgbClr val="7E7E7E"/>
                          </a:solidFill>
                          <a:latin typeface="Calibri"/>
                          <a:ea typeface="Calibri"/>
                          <a:cs typeface="Times New Roman"/>
                        </a:rPr>
                        <a:t> (zbieranie: informacji, opinii, wniosków oraz stanowisk wobec proponowanych rozwiązań).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7E7E7E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753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7E7E7E"/>
                          </a:solidFill>
                          <a:latin typeface="Calibri"/>
                          <a:ea typeface="Calibri"/>
                          <a:cs typeface="Times New Roman"/>
                        </a:rPr>
                        <a:t>Dostęp do baz danych z wynikami własnych, wcześniejszych badań, analiz i konsultacji w celu dokonania analiz porównawczych</a:t>
                      </a:r>
                      <a:endParaRPr lang="pl-PL" sz="15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rgbClr val="7E7E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9" marR="54689" marT="28861" marB="28861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Tytuł 1"/>
          <p:cNvSpPr>
            <a:spLocks noGrp="1"/>
          </p:cNvSpPr>
          <p:nvPr>
            <p:ph type="title"/>
          </p:nvPr>
        </p:nvSpPr>
        <p:spPr>
          <a:xfrm>
            <a:off x="515436" y="446069"/>
            <a:ext cx="9072563" cy="87846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6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9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7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550" y="6440723"/>
            <a:ext cx="6209732" cy="111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6283" y="1398574"/>
            <a:ext cx="4452276" cy="500090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36569" y="1398574"/>
            <a:ext cx="4452276" cy="500090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8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9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031" y="1398573"/>
            <a:ext cx="4454027" cy="70521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031" y="2192329"/>
            <a:ext cx="4454027" cy="420690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0818" y="1398573"/>
            <a:ext cx="4455776" cy="705219"/>
          </a:xfrm>
        </p:spPr>
        <p:txBody>
          <a:bodyPr anchor="b"/>
          <a:lstStyle>
            <a:lvl1pPr marL="0" indent="0">
              <a:buNone/>
              <a:defRPr lang="pl-PL" sz="15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marL="0" lvl="0" indent="0" algn="l" rtl="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C49500"/>
              </a:buClr>
              <a:buFont typeface="Wingdings" pitchFamily="2" charset="2"/>
              <a:buNone/>
            </a:pPr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0818" y="2192329"/>
            <a:ext cx="4455776" cy="420690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515436" y="446069"/>
            <a:ext cx="9072563" cy="87846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10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11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2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5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6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pl-PL" sz="5300" b="1" dirty="0">
                <a:solidFill>
                  <a:schemeClr val="tx2"/>
                </a:solidFill>
                <a:latin typeface="eurofurence light" pitchFamily="34" charset="0"/>
                <a:ea typeface="+mj-ea"/>
                <a:cs typeface="+mj-cs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/>
            </a:lvl1pPr>
            <a:lvl2pPr marL="503920" indent="0">
              <a:buNone/>
              <a:defRPr sz="2000"/>
            </a:lvl2pPr>
            <a:lvl3pPr marL="1007838" indent="0">
              <a:buNone/>
              <a:defRPr sz="1800"/>
            </a:lvl3pPr>
            <a:lvl4pPr marL="1511758" indent="0">
              <a:buNone/>
              <a:defRPr sz="1500"/>
            </a:lvl4pPr>
            <a:lvl5pPr marL="2015677" indent="0">
              <a:buNone/>
              <a:defRPr sz="1500"/>
            </a:lvl5pPr>
            <a:lvl6pPr marL="2519597" indent="0">
              <a:buNone/>
              <a:defRPr sz="1500"/>
            </a:lvl6pPr>
            <a:lvl7pPr marL="3023515" indent="0">
              <a:buNone/>
              <a:defRPr sz="1500"/>
            </a:lvl7pPr>
            <a:lvl8pPr marL="3527435" indent="0">
              <a:buNone/>
              <a:defRPr sz="1500"/>
            </a:lvl8pPr>
            <a:lvl9pPr marL="4031354" indent="0">
              <a:buNone/>
              <a:defRPr sz="15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Prostokąt 6"/>
          <p:cNvSpPr/>
          <p:nvPr userDrawn="1"/>
        </p:nvSpPr>
        <p:spPr>
          <a:xfrm>
            <a:off x="8136282" y="6875481"/>
            <a:ext cx="1667060" cy="4762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grpSp>
        <p:nvGrpSpPr>
          <p:cNvPr id="4" name="Grupa 14"/>
          <p:cNvGrpSpPr/>
          <p:nvPr userDrawn="1"/>
        </p:nvGrpSpPr>
        <p:grpSpPr>
          <a:xfrm>
            <a:off x="47119" y="446067"/>
            <a:ext cx="3532020" cy="7113608"/>
            <a:chOff x="0" y="404664"/>
            <a:chExt cx="3203848" cy="6453336"/>
          </a:xfrm>
        </p:grpSpPr>
        <p:sp>
          <p:nvSpPr>
            <p:cNvPr id="13" name="Schemat blokowy: proces 12"/>
            <p:cNvSpPr/>
            <p:nvPr userDrawn="1"/>
          </p:nvSpPr>
          <p:spPr>
            <a:xfrm>
              <a:off x="0" y="404664"/>
              <a:ext cx="2555776" cy="6453336"/>
            </a:xfrm>
            <a:prstGeom prst="flowChartProcess">
              <a:avLst/>
            </a:prstGeom>
            <a:solidFill>
              <a:schemeClr val="bg1">
                <a:lumMod val="75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" name="Schemat blokowy: proces 13"/>
            <p:cNvSpPr/>
            <p:nvPr userDrawn="1"/>
          </p:nvSpPr>
          <p:spPr>
            <a:xfrm>
              <a:off x="2555776" y="404664"/>
              <a:ext cx="648072" cy="6453336"/>
            </a:xfrm>
            <a:prstGeom prst="flowChartProcess">
              <a:avLst/>
            </a:prstGeom>
            <a:solidFill>
              <a:srgbClr val="FFC000">
                <a:alpha val="16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550" y="6440723"/>
            <a:ext cx="6209732" cy="111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6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033" y="446067"/>
            <a:ext cx="3316456" cy="117704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246" y="446067"/>
            <a:ext cx="5635349" cy="603253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033" y="1727015"/>
            <a:ext cx="3316456" cy="475159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8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9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5873" y="5049845"/>
            <a:ext cx="6048375" cy="4762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5873" y="5526098"/>
            <a:ext cx="6048375" cy="873130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9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0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7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8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80208" y="762967"/>
            <a:ext cx="2287391" cy="563650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6284" y="762967"/>
            <a:ext cx="6695915" cy="563650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7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8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t piramidalny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rójkąt równoramienny 6"/>
          <p:cNvSpPr/>
          <p:nvPr userDrawn="1"/>
        </p:nvSpPr>
        <p:spPr>
          <a:xfrm>
            <a:off x="2628613" y="2192328"/>
            <a:ext cx="727731" cy="635004"/>
          </a:xfrm>
          <a:prstGeom prst="triangl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8" name="Trapez 7"/>
          <p:cNvSpPr/>
          <p:nvPr userDrawn="1"/>
        </p:nvSpPr>
        <p:spPr>
          <a:xfrm>
            <a:off x="601155" y="5526098"/>
            <a:ext cx="4439157" cy="635004"/>
          </a:xfrm>
          <a:prstGeom prst="trapezoid">
            <a:avLst>
              <a:gd name="adj" fmla="val 62958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10" name="Trapez 9"/>
          <p:cNvSpPr/>
          <p:nvPr userDrawn="1"/>
        </p:nvSpPr>
        <p:spPr>
          <a:xfrm>
            <a:off x="1121288" y="4652968"/>
            <a:ext cx="3452929" cy="635004"/>
          </a:xfrm>
          <a:prstGeom prst="trapezoid">
            <a:avLst>
              <a:gd name="adj" fmla="val 62958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11" name="Trapez 10"/>
          <p:cNvSpPr/>
          <p:nvPr userDrawn="1"/>
        </p:nvSpPr>
        <p:spPr>
          <a:xfrm>
            <a:off x="1626809" y="3815389"/>
            <a:ext cx="2552866" cy="635004"/>
          </a:xfrm>
          <a:prstGeom prst="trapezoid">
            <a:avLst>
              <a:gd name="adj" fmla="val 62958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12" name="Trapez 11"/>
          <p:cNvSpPr/>
          <p:nvPr userDrawn="1"/>
        </p:nvSpPr>
        <p:spPr>
          <a:xfrm>
            <a:off x="2132330" y="2986083"/>
            <a:ext cx="1639411" cy="635004"/>
          </a:xfrm>
          <a:prstGeom prst="trapezoid">
            <a:avLst>
              <a:gd name="adj" fmla="val 62958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13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40313" y="1477948"/>
            <a:ext cx="4535160" cy="492128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pic>
        <p:nvPicPr>
          <p:cNvPr id="17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t piramidalny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 userDrawn="1"/>
        </p:nvSpPr>
        <p:spPr>
          <a:xfrm>
            <a:off x="515435" y="2466974"/>
            <a:ext cx="9049755" cy="764539"/>
          </a:xfrm>
          <a:prstGeom prst="roundRect">
            <a:avLst>
              <a:gd name="adj" fmla="val 6545"/>
            </a:avLst>
          </a:prstGeom>
          <a:solidFill>
            <a:schemeClr val="tx1">
              <a:lumMod val="50000"/>
              <a:lumOff val="50000"/>
              <a:alpha val="10000"/>
            </a:schemeClr>
          </a:solidFill>
          <a:ln w="6350"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97908" tIns="50392" rIns="100783" bIns="50392" rtlCol="0" anchor="ctr">
            <a:normAutofit/>
          </a:bodyPr>
          <a:lstStyle/>
          <a:p>
            <a:pPr algn="l"/>
            <a:endParaRPr lang="pl-PL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515435" y="3303586"/>
            <a:ext cx="9049755" cy="764539"/>
          </a:xfrm>
          <a:prstGeom prst="roundRect">
            <a:avLst>
              <a:gd name="adj" fmla="val 6545"/>
            </a:avLst>
          </a:prstGeom>
          <a:solidFill>
            <a:schemeClr val="tx1">
              <a:lumMod val="50000"/>
              <a:lumOff val="50000"/>
              <a:alpha val="10000"/>
            </a:schemeClr>
          </a:solidFill>
          <a:ln w="6350"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97908" tIns="50392" rIns="100783" bIns="50392" rtlCol="0" anchor="ctr">
            <a:normAutofit/>
          </a:bodyPr>
          <a:lstStyle/>
          <a:p>
            <a:pPr algn="l"/>
            <a:endParaRPr lang="pl-PL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Prostokąt zaokrąglony 15"/>
          <p:cNvSpPr/>
          <p:nvPr userDrawn="1"/>
        </p:nvSpPr>
        <p:spPr>
          <a:xfrm>
            <a:off x="515435" y="4132891"/>
            <a:ext cx="9049755" cy="764539"/>
          </a:xfrm>
          <a:prstGeom prst="roundRect">
            <a:avLst>
              <a:gd name="adj" fmla="val 6545"/>
            </a:avLst>
          </a:prstGeom>
          <a:solidFill>
            <a:schemeClr val="tx1">
              <a:lumMod val="50000"/>
              <a:lumOff val="50000"/>
              <a:alpha val="10000"/>
            </a:schemeClr>
          </a:solidFill>
          <a:ln w="6350"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97908" tIns="50392" rIns="100783" bIns="50392" rtlCol="0" anchor="ctr">
            <a:normAutofit/>
          </a:bodyPr>
          <a:lstStyle/>
          <a:p>
            <a:pPr algn="l"/>
            <a:endParaRPr lang="pl-PL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Prostokąt zaokrąglony 16"/>
          <p:cNvSpPr/>
          <p:nvPr userDrawn="1"/>
        </p:nvSpPr>
        <p:spPr>
          <a:xfrm>
            <a:off x="515435" y="4970471"/>
            <a:ext cx="9049755" cy="764539"/>
          </a:xfrm>
          <a:prstGeom prst="roundRect">
            <a:avLst>
              <a:gd name="adj" fmla="val 6545"/>
            </a:avLst>
          </a:prstGeom>
          <a:solidFill>
            <a:schemeClr val="tx1">
              <a:lumMod val="50000"/>
              <a:lumOff val="50000"/>
              <a:alpha val="10000"/>
            </a:schemeClr>
          </a:solidFill>
          <a:ln w="6350"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97908" tIns="50392" rIns="100783" bIns="50392" rtlCol="0" anchor="ctr">
            <a:normAutofit/>
          </a:bodyPr>
          <a:lstStyle/>
          <a:p>
            <a:pPr algn="l"/>
            <a:endParaRPr lang="pl-PL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515435" y="1636699"/>
            <a:ext cx="9049755" cy="764539"/>
          </a:xfrm>
          <a:prstGeom prst="roundRect">
            <a:avLst>
              <a:gd name="adj" fmla="val 6545"/>
            </a:avLst>
          </a:prstGeom>
          <a:solidFill>
            <a:schemeClr val="tx1">
              <a:lumMod val="50000"/>
              <a:lumOff val="50000"/>
              <a:alpha val="10000"/>
            </a:schemeClr>
          </a:solidFill>
          <a:ln w="6350"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97908" tIns="50392" rIns="100783" bIns="50392" rtlCol="0" anchor="ctr">
            <a:normAutofit/>
          </a:bodyPr>
          <a:lstStyle/>
          <a:p>
            <a:pPr algn="l"/>
            <a:endParaRPr lang="pl-PL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rójkąt równoramienny 6"/>
          <p:cNvSpPr/>
          <p:nvPr userDrawn="1"/>
        </p:nvSpPr>
        <p:spPr>
          <a:xfrm>
            <a:off x="2787379" y="1636699"/>
            <a:ext cx="793838" cy="635004"/>
          </a:xfrm>
          <a:prstGeom prst="triangl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r>
              <a:rPr lang="pl-PL" dirty="0" smtClean="0"/>
              <a:t>A</a:t>
            </a:r>
            <a:endParaRPr lang="pl-PL" dirty="0"/>
          </a:p>
        </p:txBody>
      </p:sp>
      <p:sp>
        <p:nvSpPr>
          <p:cNvPr id="8" name="Trapez 7"/>
          <p:cNvSpPr/>
          <p:nvPr userDrawn="1"/>
        </p:nvSpPr>
        <p:spPr>
          <a:xfrm>
            <a:off x="759923" y="4985078"/>
            <a:ext cx="4842413" cy="635004"/>
          </a:xfrm>
          <a:prstGeom prst="trapezoid">
            <a:avLst>
              <a:gd name="adj" fmla="val 62958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r>
              <a:rPr lang="pl-PL" smtClean="0"/>
              <a:t>E</a:t>
            </a:r>
            <a:endParaRPr lang="pl-PL"/>
          </a:p>
        </p:txBody>
      </p:sp>
      <p:sp>
        <p:nvSpPr>
          <p:cNvPr id="10" name="Trapez 9"/>
          <p:cNvSpPr/>
          <p:nvPr userDrawn="1"/>
        </p:nvSpPr>
        <p:spPr>
          <a:xfrm>
            <a:off x="1280054" y="4111947"/>
            <a:ext cx="3766595" cy="635004"/>
          </a:xfrm>
          <a:prstGeom prst="trapezoid">
            <a:avLst>
              <a:gd name="adj" fmla="val 62958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r>
              <a:rPr lang="pl-PL" smtClean="0"/>
              <a:t>D</a:t>
            </a:r>
            <a:endParaRPr lang="pl-PL"/>
          </a:p>
        </p:txBody>
      </p:sp>
      <p:sp>
        <p:nvSpPr>
          <p:cNvPr id="11" name="Trapez 10"/>
          <p:cNvSpPr/>
          <p:nvPr userDrawn="1"/>
        </p:nvSpPr>
        <p:spPr>
          <a:xfrm>
            <a:off x="1785576" y="3274369"/>
            <a:ext cx="2784770" cy="635004"/>
          </a:xfrm>
          <a:prstGeom prst="trapezoid">
            <a:avLst>
              <a:gd name="adj" fmla="val 62958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r>
              <a:rPr lang="pl-PL" smtClean="0"/>
              <a:t>C</a:t>
            </a:r>
            <a:endParaRPr lang="pl-PL"/>
          </a:p>
        </p:txBody>
      </p:sp>
      <p:sp>
        <p:nvSpPr>
          <p:cNvPr id="12" name="Trapez 11"/>
          <p:cNvSpPr/>
          <p:nvPr userDrawn="1"/>
        </p:nvSpPr>
        <p:spPr>
          <a:xfrm>
            <a:off x="2291098" y="2445062"/>
            <a:ext cx="1788336" cy="635004"/>
          </a:xfrm>
          <a:prstGeom prst="trapezoid">
            <a:avLst>
              <a:gd name="adj" fmla="val 62958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r>
              <a:rPr lang="pl-PL" smtClean="0"/>
              <a:t>B</a:t>
            </a:r>
            <a:endParaRPr lang="pl-PL"/>
          </a:p>
        </p:txBody>
      </p:sp>
      <p:sp>
        <p:nvSpPr>
          <p:cNvPr id="18" name="Tytuł 1"/>
          <p:cNvSpPr txBox="1">
            <a:spLocks/>
          </p:cNvSpPr>
          <p:nvPr userDrawn="1"/>
        </p:nvSpPr>
        <p:spPr>
          <a:xfrm>
            <a:off x="5595999" y="1636699"/>
            <a:ext cx="3901211" cy="793755"/>
          </a:xfrm>
          <a:prstGeom prst="rect">
            <a:avLst/>
          </a:prstGeom>
        </p:spPr>
        <p:txBody>
          <a:bodyPr lIns="100783" tIns="50392" rIns="100783" bIns="50392" anchor="ctr"/>
          <a:lstStyle>
            <a:lvl1pPr algn="l">
              <a:defRPr sz="2000" b="1"/>
            </a:lvl1pPr>
          </a:lstStyle>
          <a:p>
            <a:pPr marL="0" marR="0" lvl="0" indent="0" algn="l" defTabSz="1007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Kliknij, aby edytować styl</a:t>
            </a: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ytuł 1"/>
          <p:cNvSpPr txBox="1">
            <a:spLocks/>
          </p:cNvSpPr>
          <p:nvPr userDrawn="1"/>
        </p:nvSpPr>
        <p:spPr>
          <a:xfrm>
            <a:off x="5595999" y="2430454"/>
            <a:ext cx="3901211" cy="793755"/>
          </a:xfrm>
          <a:prstGeom prst="rect">
            <a:avLst/>
          </a:prstGeom>
        </p:spPr>
        <p:txBody>
          <a:bodyPr lIns="100783" tIns="50392" rIns="100783" bIns="50392" anchor="ctr"/>
          <a:lstStyle>
            <a:lvl1pPr algn="l">
              <a:defRPr sz="2000" b="1"/>
            </a:lvl1pPr>
          </a:lstStyle>
          <a:p>
            <a:pPr marL="0" marR="0" lvl="0" indent="0" algn="l" defTabSz="1007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Kliknij, aby edytować styl</a:t>
            </a: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ytuł 1"/>
          <p:cNvSpPr txBox="1">
            <a:spLocks/>
          </p:cNvSpPr>
          <p:nvPr userDrawn="1"/>
        </p:nvSpPr>
        <p:spPr>
          <a:xfrm>
            <a:off x="5595999" y="3303586"/>
            <a:ext cx="3901211" cy="793755"/>
          </a:xfrm>
          <a:prstGeom prst="rect">
            <a:avLst/>
          </a:prstGeom>
        </p:spPr>
        <p:txBody>
          <a:bodyPr lIns="100783" tIns="50392" rIns="100783" bIns="50392" anchor="ctr"/>
          <a:lstStyle>
            <a:lvl1pPr algn="l">
              <a:defRPr sz="2000" b="1"/>
            </a:lvl1pPr>
          </a:lstStyle>
          <a:p>
            <a:pPr marL="0" marR="0" lvl="0" indent="0" algn="l" defTabSz="1007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Kliknij, aby edytować styl</a:t>
            </a: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ytuł 1"/>
          <p:cNvSpPr txBox="1">
            <a:spLocks/>
          </p:cNvSpPr>
          <p:nvPr userDrawn="1"/>
        </p:nvSpPr>
        <p:spPr>
          <a:xfrm>
            <a:off x="5595999" y="4097339"/>
            <a:ext cx="3901211" cy="793755"/>
          </a:xfrm>
          <a:prstGeom prst="rect">
            <a:avLst/>
          </a:prstGeom>
        </p:spPr>
        <p:txBody>
          <a:bodyPr lIns="100783" tIns="50392" rIns="100783" bIns="50392" anchor="ctr"/>
          <a:lstStyle>
            <a:lvl1pPr algn="l">
              <a:defRPr sz="2000" b="1"/>
            </a:lvl1pPr>
          </a:lstStyle>
          <a:p>
            <a:pPr marL="0" marR="0" lvl="0" indent="0" algn="l" defTabSz="1007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Kliknij, aby edytować styl</a:t>
            </a: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ytuł 1"/>
          <p:cNvSpPr txBox="1">
            <a:spLocks/>
          </p:cNvSpPr>
          <p:nvPr userDrawn="1"/>
        </p:nvSpPr>
        <p:spPr>
          <a:xfrm>
            <a:off x="5595999" y="4970471"/>
            <a:ext cx="3901211" cy="793755"/>
          </a:xfrm>
          <a:prstGeom prst="rect">
            <a:avLst/>
          </a:prstGeom>
        </p:spPr>
        <p:txBody>
          <a:bodyPr lIns="100783" tIns="50392" rIns="100783" bIns="50392" anchor="ctr"/>
          <a:lstStyle>
            <a:lvl1pPr algn="l">
              <a:defRPr sz="2000" b="1"/>
            </a:lvl1pPr>
          </a:lstStyle>
          <a:p>
            <a:pPr marL="0" marR="0" lvl="0" indent="0" algn="l" defTabSz="1007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Kliknij, aby edytować styl</a:t>
            </a: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ytuł 1"/>
          <p:cNvSpPr>
            <a:spLocks noGrp="1"/>
          </p:cNvSpPr>
          <p:nvPr>
            <p:ph type="title"/>
          </p:nvPr>
        </p:nvSpPr>
        <p:spPr>
          <a:xfrm>
            <a:off x="515436" y="446069"/>
            <a:ext cx="9072563" cy="87846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26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27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24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t ko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44"/>
          <p:cNvGrpSpPr/>
          <p:nvPr userDrawn="1"/>
        </p:nvGrpSpPr>
        <p:grpSpPr>
          <a:xfrm>
            <a:off x="2658799" y="1160446"/>
            <a:ext cx="4604263" cy="4841905"/>
            <a:chOff x="4937130" y="2033588"/>
            <a:chExt cx="2782887" cy="3000375"/>
          </a:xfrm>
          <a:solidFill>
            <a:schemeClr val="bg1">
              <a:lumMod val="65000"/>
            </a:schemeClr>
          </a:solidFill>
          <a:effectLst>
            <a:outerShdw blurRad="635000" dist="50800" dir="6720000" algn="ctr" rotWithShape="0">
              <a:srgbClr val="000000">
                <a:alpha val="80000"/>
              </a:srgbClr>
            </a:outerShdw>
          </a:effectLst>
          <a:scene3d>
            <a:camera prst="perspectiveFront" fov="5400000">
              <a:rot lat="18609801" lon="17965058" rev="3904819"/>
            </a:camera>
            <a:lightRig rig="threePt" dir="t"/>
          </a:scene3d>
        </p:grpSpPr>
        <p:sp>
          <p:nvSpPr>
            <p:cNvPr id="10" name="Freeform 50"/>
            <p:cNvSpPr>
              <a:spLocks/>
            </p:cNvSpPr>
            <p:nvPr/>
          </p:nvSpPr>
          <p:spPr bwMode="gray">
            <a:xfrm>
              <a:off x="4937130" y="2033588"/>
              <a:ext cx="1730375" cy="2087562"/>
            </a:xfrm>
            <a:custGeom>
              <a:avLst/>
              <a:gdLst>
                <a:gd name="T0" fmla="*/ 2147483647 w 365"/>
                <a:gd name="T1" fmla="*/ 1004079605 h 437"/>
                <a:gd name="T2" fmla="*/ 2147483647 w 365"/>
                <a:gd name="T3" fmla="*/ 502042191 h 437"/>
                <a:gd name="T4" fmla="*/ 2147483647 w 365"/>
                <a:gd name="T5" fmla="*/ 0 h 437"/>
                <a:gd name="T6" fmla="*/ 2147483647 w 365"/>
                <a:gd name="T7" fmla="*/ 981259729 h 437"/>
                <a:gd name="T8" fmla="*/ 0 w 365"/>
                <a:gd name="T9" fmla="*/ 2147483647 h 437"/>
                <a:gd name="T10" fmla="*/ 404547466 w 365"/>
                <a:gd name="T11" fmla="*/ 2147483647 h 437"/>
                <a:gd name="T12" fmla="*/ 898989068 w 365"/>
                <a:gd name="T13" fmla="*/ 2147483647 h 437"/>
                <a:gd name="T14" fmla="*/ 2147483647 w 365"/>
                <a:gd name="T15" fmla="*/ 2147483647 h 437"/>
                <a:gd name="T16" fmla="*/ 2147483647 w 365"/>
                <a:gd name="T17" fmla="*/ 2147483647 h 437"/>
                <a:gd name="T18" fmla="*/ 2147483647 w 365"/>
                <a:gd name="T19" fmla="*/ 2147483647 h 437"/>
                <a:gd name="T20" fmla="*/ 2147483647 w 365"/>
                <a:gd name="T21" fmla="*/ 2147483647 h 437"/>
                <a:gd name="T22" fmla="*/ 2147483647 w 365"/>
                <a:gd name="T23" fmla="*/ 2147483647 h 437"/>
                <a:gd name="T24" fmla="*/ 2147483647 w 365"/>
                <a:gd name="T25" fmla="*/ 2147483647 h 437"/>
                <a:gd name="T26" fmla="*/ 2147483647 w 365"/>
                <a:gd name="T27" fmla="*/ 2147483647 h 437"/>
                <a:gd name="T28" fmla="*/ 2147483647 w 365"/>
                <a:gd name="T29" fmla="*/ 1004079605 h 4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65"/>
                <a:gd name="T46" fmla="*/ 0 h 437"/>
                <a:gd name="T47" fmla="*/ 365 w 365"/>
                <a:gd name="T48" fmla="*/ 437 h 4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65" h="437">
                  <a:moveTo>
                    <a:pt x="322" y="44"/>
                  </a:moveTo>
                  <a:cubicBezTo>
                    <a:pt x="304" y="22"/>
                    <a:pt x="304" y="22"/>
                    <a:pt x="304" y="22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43"/>
                    <a:pt x="286" y="43"/>
                    <a:pt x="286" y="43"/>
                  </a:cubicBezTo>
                  <a:cubicBezTo>
                    <a:pt x="127" y="46"/>
                    <a:pt x="0" y="176"/>
                    <a:pt x="0" y="335"/>
                  </a:cubicBezTo>
                  <a:cubicBezTo>
                    <a:pt x="0" y="371"/>
                    <a:pt x="6" y="405"/>
                    <a:pt x="18" y="437"/>
                  </a:cubicBezTo>
                  <a:cubicBezTo>
                    <a:pt x="40" y="377"/>
                    <a:pt x="40" y="377"/>
                    <a:pt x="40" y="377"/>
                  </a:cubicBezTo>
                  <a:cubicBezTo>
                    <a:pt x="115" y="389"/>
                    <a:pt x="115" y="389"/>
                    <a:pt x="115" y="389"/>
                  </a:cubicBezTo>
                  <a:cubicBezTo>
                    <a:pt x="100" y="342"/>
                    <a:pt x="105" y="289"/>
                    <a:pt x="132" y="242"/>
                  </a:cubicBezTo>
                  <a:cubicBezTo>
                    <a:pt x="165" y="185"/>
                    <a:pt x="224" y="152"/>
                    <a:pt x="286" y="149"/>
                  </a:cubicBezTo>
                  <a:cubicBezTo>
                    <a:pt x="286" y="191"/>
                    <a:pt x="286" y="191"/>
                    <a:pt x="286" y="191"/>
                  </a:cubicBezTo>
                  <a:cubicBezTo>
                    <a:pt x="304" y="169"/>
                    <a:pt x="304" y="169"/>
                    <a:pt x="304" y="169"/>
                  </a:cubicBezTo>
                  <a:cubicBezTo>
                    <a:pt x="319" y="151"/>
                    <a:pt x="319" y="151"/>
                    <a:pt x="319" y="151"/>
                  </a:cubicBezTo>
                  <a:cubicBezTo>
                    <a:pt x="365" y="96"/>
                    <a:pt x="365" y="96"/>
                    <a:pt x="365" y="96"/>
                  </a:cubicBezTo>
                  <a:lnTo>
                    <a:pt x="322" y="44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127000" prstMaterial="matte">
              <a:bevelT w="0" h="0" prst="softRound"/>
              <a:bevelB w="0" h="0" prst="softRound"/>
              <a:contourClr>
                <a:schemeClr val="bg1"/>
              </a:contourClr>
            </a:sp3d>
          </p:spPr>
          <p:txBody>
            <a:bodyPr/>
            <a:lstStyle/>
            <a:p>
              <a:pPr>
                <a:defRPr/>
              </a:pPr>
              <a:endParaRPr lang="de-DE" noProof="1"/>
            </a:p>
          </p:txBody>
        </p:sp>
        <p:sp>
          <p:nvSpPr>
            <p:cNvPr id="11" name="Freeform 51"/>
            <p:cNvSpPr>
              <a:spLocks/>
            </p:cNvSpPr>
            <p:nvPr/>
          </p:nvSpPr>
          <p:spPr bwMode="gray">
            <a:xfrm>
              <a:off x="4965705" y="3906838"/>
              <a:ext cx="2428875" cy="1127125"/>
            </a:xfrm>
            <a:custGeom>
              <a:avLst/>
              <a:gdLst>
                <a:gd name="T0" fmla="*/ 2147483647 w 512"/>
                <a:gd name="T1" fmla="*/ 2147483647 h 236"/>
                <a:gd name="T2" fmla="*/ 2147483647 w 512"/>
                <a:gd name="T3" fmla="*/ 1596682593 h 236"/>
                <a:gd name="T4" fmla="*/ 2147483647 w 512"/>
                <a:gd name="T5" fmla="*/ 2147483647 h 236"/>
                <a:gd name="T6" fmla="*/ 2147483647 w 512"/>
                <a:gd name="T7" fmla="*/ 958008541 h 236"/>
                <a:gd name="T8" fmla="*/ 2147483647 w 512"/>
                <a:gd name="T9" fmla="*/ 479004271 h 236"/>
                <a:gd name="T10" fmla="*/ 2147483647 w 512"/>
                <a:gd name="T11" fmla="*/ 364954533 h 236"/>
                <a:gd name="T12" fmla="*/ 2147483647 w 512"/>
                <a:gd name="T13" fmla="*/ 273714669 h 236"/>
                <a:gd name="T14" fmla="*/ 967697791 w 512"/>
                <a:gd name="T15" fmla="*/ 0 h 236"/>
                <a:gd name="T16" fmla="*/ 450091344 w 512"/>
                <a:gd name="T17" fmla="*/ 1459822909 h 236"/>
                <a:gd name="T18" fmla="*/ 225045672 w 512"/>
                <a:gd name="T19" fmla="*/ 2052876767 h 236"/>
                <a:gd name="T20" fmla="*/ 0 w 512"/>
                <a:gd name="T21" fmla="*/ 2147483647 h 236"/>
                <a:gd name="T22" fmla="*/ 810162552 w 512"/>
                <a:gd name="T23" fmla="*/ 2147483647 h 236"/>
                <a:gd name="T24" fmla="*/ 2147483647 w 512"/>
                <a:gd name="T25" fmla="*/ 2147483647 h 236"/>
                <a:gd name="T26" fmla="*/ 2147483647 w 512"/>
                <a:gd name="T27" fmla="*/ 2147483647 h 236"/>
                <a:gd name="T28" fmla="*/ 2147483647 w 512"/>
                <a:gd name="T29" fmla="*/ 2147483647 h 2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12"/>
                <a:gd name="T46" fmla="*/ 0 h 236"/>
                <a:gd name="T47" fmla="*/ 512 w 512"/>
                <a:gd name="T48" fmla="*/ 236 h 2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12" h="236">
                  <a:moveTo>
                    <a:pt x="449" y="141"/>
                  </a:moveTo>
                  <a:cubicBezTo>
                    <a:pt x="422" y="70"/>
                    <a:pt x="422" y="70"/>
                    <a:pt x="422" y="70"/>
                  </a:cubicBezTo>
                  <a:cubicBezTo>
                    <a:pt x="365" y="132"/>
                    <a:pt x="270" y="148"/>
                    <a:pt x="194" y="104"/>
                  </a:cubicBezTo>
                  <a:cubicBezTo>
                    <a:pt x="166" y="89"/>
                    <a:pt x="145" y="67"/>
                    <a:pt x="129" y="42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37" y="16"/>
                    <a:pt x="137" y="16"/>
                    <a:pt x="137" y="16"/>
                  </a:cubicBezTo>
                  <a:cubicBezTo>
                    <a:pt x="114" y="12"/>
                    <a:pt x="114" y="12"/>
                    <a:pt x="114" y="12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10" y="90"/>
                    <a:pt x="10" y="90"/>
                    <a:pt x="10" y="9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36" y="96"/>
                    <a:pt x="36" y="96"/>
                    <a:pt x="36" y="96"/>
                  </a:cubicBezTo>
                  <a:cubicBezTo>
                    <a:pt x="88" y="180"/>
                    <a:pt x="181" y="236"/>
                    <a:pt x="287" y="236"/>
                  </a:cubicBezTo>
                  <a:cubicBezTo>
                    <a:pt x="377" y="236"/>
                    <a:pt x="458" y="195"/>
                    <a:pt x="512" y="130"/>
                  </a:cubicBezTo>
                  <a:lnTo>
                    <a:pt x="449" y="141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127000" prstMaterial="matte">
              <a:bevelT w="0" h="0" prst="softRound"/>
              <a:bevelB w="0" h="0" prst="softRound"/>
              <a:contourClr>
                <a:schemeClr val="bg1"/>
              </a:contourClr>
            </a:sp3d>
          </p:spPr>
          <p:txBody>
            <a:bodyPr/>
            <a:lstStyle/>
            <a:p>
              <a:pPr>
                <a:defRPr/>
              </a:pPr>
              <a:endParaRPr lang="de-DE" noProof="1"/>
            </a:p>
          </p:txBody>
        </p:sp>
        <p:sp>
          <p:nvSpPr>
            <p:cNvPr id="12" name="Freeform 52"/>
            <p:cNvSpPr>
              <a:spLocks/>
            </p:cNvSpPr>
            <p:nvPr/>
          </p:nvSpPr>
          <p:spPr bwMode="gray">
            <a:xfrm>
              <a:off x="6521455" y="2259013"/>
              <a:ext cx="1198562" cy="2244725"/>
            </a:xfrm>
            <a:custGeom>
              <a:avLst/>
              <a:gdLst>
                <a:gd name="T0" fmla="*/ 2147483647 w 252"/>
                <a:gd name="T1" fmla="*/ 2147483647 h 470"/>
                <a:gd name="T2" fmla="*/ 2147483647 w 252"/>
                <a:gd name="T3" fmla="*/ 2147483647 h 470"/>
                <a:gd name="T4" fmla="*/ 180973380 w 252"/>
                <a:gd name="T5" fmla="*/ 0 h 470"/>
                <a:gd name="T6" fmla="*/ 1108451094 w 252"/>
                <a:gd name="T7" fmla="*/ 1117705898 h 470"/>
                <a:gd name="T8" fmla="*/ 0 w 252"/>
                <a:gd name="T9" fmla="*/ 2147483647 h 470"/>
                <a:gd name="T10" fmla="*/ 1176312516 w 252"/>
                <a:gd name="T11" fmla="*/ 2147483647 h 470"/>
                <a:gd name="T12" fmla="*/ 2147483647 w 252"/>
                <a:gd name="T13" fmla="*/ 2147483647 h 470"/>
                <a:gd name="T14" fmla="*/ 1968062703 w 252"/>
                <a:gd name="T15" fmla="*/ 2147483647 h 470"/>
                <a:gd name="T16" fmla="*/ 2147483647 w 252"/>
                <a:gd name="T17" fmla="*/ 2147483647 h 470"/>
                <a:gd name="T18" fmla="*/ 2147483647 w 252"/>
                <a:gd name="T19" fmla="*/ 2147483647 h 470"/>
                <a:gd name="T20" fmla="*/ 2147483647 w 252"/>
                <a:gd name="T21" fmla="*/ 2147483647 h 470"/>
                <a:gd name="T22" fmla="*/ 2147483647 w 252"/>
                <a:gd name="T23" fmla="*/ 2147483647 h 470"/>
                <a:gd name="T24" fmla="*/ 2147483647 w 252"/>
                <a:gd name="T25" fmla="*/ 2147483647 h 470"/>
                <a:gd name="T26" fmla="*/ 2147483647 w 252"/>
                <a:gd name="T27" fmla="*/ 2147483647 h 470"/>
                <a:gd name="T28" fmla="*/ 2147483647 w 252"/>
                <a:gd name="T29" fmla="*/ 2147483647 h 47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2"/>
                <a:gd name="T46" fmla="*/ 0 h 470"/>
                <a:gd name="T47" fmla="*/ 252 w 252"/>
                <a:gd name="T48" fmla="*/ 470 h 47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2" h="470">
                  <a:moveTo>
                    <a:pt x="216" y="429"/>
                  </a:moveTo>
                  <a:cubicBezTo>
                    <a:pt x="238" y="387"/>
                    <a:pt x="251" y="339"/>
                    <a:pt x="251" y="288"/>
                  </a:cubicBezTo>
                  <a:cubicBezTo>
                    <a:pt x="251" y="144"/>
                    <a:pt x="146" y="23"/>
                    <a:pt x="8" y="0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18" y="111"/>
                    <a:pt x="35" y="118"/>
                    <a:pt x="52" y="127"/>
                  </a:cubicBezTo>
                  <a:cubicBezTo>
                    <a:pt x="139" y="177"/>
                    <a:pt x="170" y="287"/>
                    <a:pt x="123" y="375"/>
                  </a:cubicBezTo>
                  <a:cubicBezTo>
                    <a:pt x="87" y="354"/>
                    <a:pt x="87" y="354"/>
                    <a:pt x="87" y="354"/>
                  </a:cubicBezTo>
                  <a:cubicBezTo>
                    <a:pt x="97" y="381"/>
                    <a:pt x="97" y="381"/>
                    <a:pt x="97" y="381"/>
                  </a:cubicBezTo>
                  <a:cubicBezTo>
                    <a:pt x="105" y="403"/>
                    <a:pt x="105" y="403"/>
                    <a:pt x="105" y="403"/>
                  </a:cubicBezTo>
                  <a:cubicBezTo>
                    <a:pt x="130" y="470"/>
                    <a:pt x="130" y="470"/>
                    <a:pt x="130" y="470"/>
                  </a:cubicBezTo>
                  <a:cubicBezTo>
                    <a:pt x="197" y="459"/>
                    <a:pt x="197" y="459"/>
                    <a:pt x="197" y="459"/>
                  </a:cubicBezTo>
                  <a:cubicBezTo>
                    <a:pt x="224" y="454"/>
                    <a:pt x="224" y="454"/>
                    <a:pt x="224" y="454"/>
                  </a:cubicBezTo>
                  <a:cubicBezTo>
                    <a:pt x="252" y="450"/>
                    <a:pt x="252" y="450"/>
                    <a:pt x="252" y="450"/>
                  </a:cubicBezTo>
                  <a:lnTo>
                    <a:pt x="216" y="429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127000" prstMaterial="matte">
              <a:bevelT w="0" h="0" prst="softRound"/>
              <a:bevelB w="0" h="0" prst="softRound"/>
              <a:contourClr>
                <a:schemeClr val="bg1"/>
              </a:contourClr>
            </a:sp3d>
          </p:spPr>
          <p:txBody>
            <a:bodyPr/>
            <a:lstStyle/>
            <a:p>
              <a:pPr>
                <a:defRPr/>
              </a:pPr>
              <a:endParaRPr lang="de-DE" noProof="1"/>
            </a:p>
          </p:txBody>
        </p:sp>
      </p:grpSp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515436" y="446069"/>
            <a:ext cx="9072563" cy="87846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16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17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9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zał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grpSp>
        <p:nvGrpSpPr>
          <p:cNvPr id="3" name="Gruppieren 19"/>
          <p:cNvGrpSpPr/>
          <p:nvPr userDrawn="1"/>
        </p:nvGrpSpPr>
        <p:grpSpPr>
          <a:xfrm>
            <a:off x="1706192" y="2906707"/>
            <a:ext cx="6985776" cy="3038440"/>
            <a:chOff x="-6894285" y="1739187"/>
            <a:chExt cx="6883976" cy="2972442"/>
          </a:xfrm>
          <a:effectLst>
            <a:outerShdw blurRad="685800" dist="88900" dir="2700000" sx="107000" sy="107000" algn="ctr" rotWithShape="0">
              <a:srgbClr val="000000">
                <a:alpha val="62000"/>
              </a:srgbClr>
            </a:outerShdw>
          </a:effectLst>
          <a:scene3d>
            <a:camera prst="isometricOffAxis1Right">
              <a:rot lat="20255818" lon="21119287" rev="56846"/>
            </a:camera>
            <a:lightRig rig="threePt" dir="t">
              <a:rot lat="0" lon="0" rev="2400000"/>
            </a:lightRig>
          </a:scene3d>
        </p:grpSpPr>
        <p:sp>
          <p:nvSpPr>
            <p:cNvPr id="9" name="Pfeil nach links 15"/>
            <p:cNvSpPr/>
            <p:nvPr/>
          </p:nvSpPr>
          <p:spPr>
            <a:xfrm>
              <a:off x="-3800134" y="1739187"/>
              <a:ext cx="3789825" cy="2053073"/>
            </a:xfrm>
            <a:prstGeom prst="leftArrow">
              <a:avLst>
                <a:gd name="adj1" fmla="val 48544"/>
                <a:gd name="adj2" fmla="val 83864"/>
              </a:avLst>
            </a:prstGeom>
            <a:solidFill>
              <a:schemeClr val="bg1">
                <a:lumMod val="65000"/>
              </a:schemeClr>
            </a:solidFill>
            <a:ln w="317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l-PL" sz="3500" noProof="1" smtClean="0">
                  <a:solidFill>
                    <a:schemeClr val="tx1"/>
                  </a:solidFill>
                </a:rPr>
                <a:t>Jacek</a:t>
              </a:r>
              <a:endParaRPr lang="en-US" sz="3500" noProof="1">
                <a:solidFill>
                  <a:schemeClr val="tx1"/>
                </a:solidFill>
              </a:endParaRPr>
            </a:p>
          </p:txBody>
        </p:sp>
        <p:sp>
          <p:nvSpPr>
            <p:cNvPr id="10" name="Pfeil nach links 16"/>
            <p:cNvSpPr/>
            <p:nvPr/>
          </p:nvSpPr>
          <p:spPr>
            <a:xfrm rot="10800000" flipV="1">
              <a:off x="-6894285" y="2658556"/>
              <a:ext cx="3789825" cy="2053073"/>
            </a:xfrm>
            <a:prstGeom prst="leftArrow">
              <a:avLst>
                <a:gd name="adj1" fmla="val 48544"/>
                <a:gd name="adj2" fmla="val 83864"/>
              </a:avLst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l-PL" sz="3500" noProof="1" smtClean="0">
                  <a:solidFill>
                    <a:schemeClr val="bg1"/>
                  </a:solidFill>
                </a:rPr>
                <a:t>Jacek</a:t>
              </a:r>
              <a:endParaRPr lang="en-US" sz="2600" noProof="1">
                <a:solidFill>
                  <a:schemeClr val="bg1"/>
                </a:solidFill>
              </a:endParaRPr>
            </a:p>
          </p:txBody>
        </p:sp>
      </p:grpSp>
      <p:sp>
        <p:nvSpPr>
          <p:cNvPr id="1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14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8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rzał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12" name="Prostokąt 11"/>
          <p:cNvSpPr/>
          <p:nvPr userDrawn="1"/>
        </p:nvSpPr>
        <p:spPr>
          <a:xfrm>
            <a:off x="832970" y="1600470"/>
            <a:ext cx="1905212" cy="11906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 sz="1300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2976333" y="1600470"/>
            <a:ext cx="1905212" cy="11906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 userDrawn="1"/>
        </p:nvSpPr>
        <p:spPr>
          <a:xfrm>
            <a:off x="832970" y="2949853"/>
            <a:ext cx="1905212" cy="11906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 userDrawn="1"/>
        </p:nvSpPr>
        <p:spPr>
          <a:xfrm>
            <a:off x="832970" y="4299236"/>
            <a:ext cx="1905212" cy="11906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16" name="Prostokąt 15"/>
          <p:cNvSpPr/>
          <p:nvPr userDrawn="1"/>
        </p:nvSpPr>
        <p:spPr>
          <a:xfrm>
            <a:off x="2976333" y="2949853"/>
            <a:ext cx="1905212" cy="11906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 userDrawn="1"/>
        </p:nvSpPr>
        <p:spPr>
          <a:xfrm>
            <a:off x="2976333" y="4299236"/>
            <a:ext cx="1905212" cy="11906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18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19698" y="1441719"/>
            <a:ext cx="4456897" cy="495751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10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11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20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t blok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23" name="Elipsa 22"/>
          <p:cNvSpPr/>
          <p:nvPr userDrawn="1"/>
        </p:nvSpPr>
        <p:spPr>
          <a:xfrm>
            <a:off x="4484627" y="3065458"/>
            <a:ext cx="1008063" cy="1007957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 userDrawn="1"/>
        </p:nvSpPr>
        <p:spPr>
          <a:xfrm>
            <a:off x="1309274" y="2033578"/>
            <a:ext cx="2302131" cy="11112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r>
              <a:rPr lang="pl-PL" smtClean="0"/>
              <a:t>AAA</a:t>
            </a:r>
            <a:endParaRPr lang="pl-PL"/>
          </a:p>
        </p:txBody>
      </p:sp>
      <p:sp>
        <p:nvSpPr>
          <p:cNvPr id="25" name="Prostokąt 24"/>
          <p:cNvSpPr/>
          <p:nvPr userDrawn="1"/>
        </p:nvSpPr>
        <p:spPr>
          <a:xfrm>
            <a:off x="1309274" y="4017965"/>
            <a:ext cx="2302131" cy="11112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r>
              <a:rPr lang="pl-PL" smtClean="0"/>
              <a:t>BBB</a:t>
            </a:r>
            <a:endParaRPr lang="pl-PL"/>
          </a:p>
        </p:txBody>
      </p:sp>
      <p:sp>
        <p:nvSpPr>
          <p:cNvPr id="26" name="Prostokąt 25"/>
          <p:cNvSpPr/>
          <p:nvPr userDrawn="1"/>
        </p:nvSpPr>
        <p:spPr>
          <a:xfrm>
            <a:off x="6389837" y="2033578"/>
            <a:ext cx="2302131" cy="11112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r>
              <a:rPr lang="pl-PL" smtClean="0"/>
              <a:t>CCC</a:t>
            </a:r>
            <a:endParaRPr lang="pl-PL"/>
          </a:p>
        </p:txBody>
      </p:sp>
      <p:sp>
        <p:nvSpPr>
          <p:cNvPr id="27" name="Prostokąt 26"/>
          <p:cNvSpPr/>
          <p:nvPr userDrawn="1"/>
        </p:nvSpPr>
        <p:spPr>
          <a:xfrm>
            <a:off x="6389837" y="4017965"/>
            <a:ext cx="2302131" cy="11112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r>
              <a:rPr lang="pl-PL" smtClean="0"/>
              <a:t>DDD</a:t>
            </a:r>
            <a:endParaRPr lang="pl-PL"/>
          </a:p>
        </p:txBody>
      </p:sp>
      <p:sp>
        <p:nvSpPr>
          <p:cNvPr id="28" name="Strzałka w prawo 27"/>
          <p:cNvSpPr/>
          <p:nvPr userDrawn="1"/>
        </p:nvSpPr>
        <p:spPr>
          <a:xfrm rot="2663078">
            <a:off x="3857473" y="2636207"/>
            <a:ext cx="555687" cy="476253"/>
          </a:xfrm>
          <a:prstGeom prst="rightArrow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29" name="Strzałka w prawo 28"/>
          <p:cNvSpPr/>
          <p:nvPr userDrawn="1"/>
        </p:nvSpPr>
        <p:spPr>
          <a:xfrm rot="18936922" flipH="1">
            <a:off x="5524533" y="2636207"/>
            <a:ext cx="555687" cy="476253"/>
          </a:xfrm>
          <a:prstGeom prst="rightArrow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30" name="Strzałka w prawo 29"/>
          <p:cNvSpPr/>
          <p:nvPr userDrawn="1"/>
        </p:nvSpPr>
        <p:spPr>
          <a:xfrm rot="2663078" flipH="1" flipV="1">
            <a:off x="5524532" y="4064964"/>
            <a:ext cx="555687" cy="476253"/>
          </a:xfrm>
          <a:prstGeom prst="rightArrow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31" name="Strzałka w prawo 30"/>
          <p:cNvSpPr/>
          <p:nvPr userDrawn="1"/>
        </p:nvSpPr>
        <p:spPr>
          <a:xfrm rot="18936922" flipV="1">
            <a:off x="3857473" y="4064964"/>
            <a:ext cx="555687" cy="476253"/>
          </a:xfrm>
          <a:prstGeom prst="rightArrow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32" name="Prostokąt 31"/>
          <p:cNvSpPr/>
          <p:nvPr userDrawn="1"/>
        </p:nvSpPr>
        <p:spPr>
          <a:xfrm>
            <a:off x="2261879" y="5526098"/>
            <a:ext cx="5239332" cy="714379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r>
              <a:rPr lang="pl-PL" smtClean="0"/>
              <a:t>EEE</a:t>
            </a:r>
            <a:endParaRPr lang="pl-PL"/>
          </a:p>
        </p:txBody>
      </p:sp>
      <p:sp>
        <p:nvSpPr>
          <p:cNvPr id="33" name="Strzałka w prawo 32"/>
          <p:cNvSpPr/>
          <p:nvPr userDrawn="1"/>
        </p:nvSpPr>
        <p:spPr>
          <a:xfrm rot="16200000" flipH="1">
            <a:off x="4683115" y="4295695"/>
            <a:ext cx="555628" cy="1587676"/>
          </a:xfrm>
          <a:prstGeom prst="rightArrow">
            <a:avLst/>
          </a:prstGeom>
          <a:solidFill>
            <a:schemeClr val="bg1">
              <a:alpha val="9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rtlCol="0" anchor="ctr"/>
          <a:lstStyle/>
          <a:p>
            <a:pPr algn="ctr"/>
            <a:endParaRPr lang="pl-PL"/>
          </a:p>
        </p:txBody>
      </p:sp>
      <p:sp>
        <p:nvSpPr>
          <p:cNvPr id="16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19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7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rzerwa kaw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drzej\Pictures\RF\fotolia_7521573_X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4960" y="1874826"/>
            <a:ext cx="5936368" cy="396183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6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92628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>
              <a:defRPr sz="1300"/>
            </a:lvl1pPr>
          </a:lstStyle>
          <a:p>
            <a:endParaRPr lang="pl-PL" dirty="0"/>
          </a:p>
        </p:txBody>
      </p:sp>
      <p:sp>
        <p:nvSpPr>
          <p:cNvPr id="9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802161" y="6869878"/>
            <a:ext cx="1440312" cy="402483"/>
          </a:xfrm>
          <a:prstGeom prst="rect">
            <a:avLst/>
          </a:prstGeom>
        </p:spPr>
        <p:txBody>
          <a:bodyPr lIns="100783" tIns="50392" rIns="100783" bIns="50392"/>
          <a:lstStyle>
            <a:lvl1pPr marL="0" algn="l" defTabSz="1007838" rtl="0" eaLnBrk="1" latinLnBrk="0" hangingPunct="1">
              <a:defRPr lang="pl-PL" sz="13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56900-26EE-47C1-83BE-E1EC57076ACD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Picture 2" descr="http://miastolezajsk.pl/FCK/herb_jp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20" y="6839553"/>
            <a:ext cx="507335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1"/>
            <a:ext cx="2817675" cy="44623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>
              <a:defRPr/>
            </a:pPr>
            <a:endParaRPr lang="pl-PL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3531720" y="1"/>
            <a:ext cx="6548906" cy="44623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>
              <a:defRPr/>
            </a:pPr>
            <a:endParaRPr lang="pl-PL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5435" y="446068"/>
            <a:ext cx="9072563" cy="8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82" y="1477950"/>
            <a:ext cx="9072563" cy="492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 flipV="1">
            <a:off x="0" y="6796106"/>
            <a:ext cx="10080625" cy="0"/>
          </a:xfrm>
          <a:prstGeom prst="line">
            <a:avLst/>
          </a:prstGeom>
          <a:noFill/>
          <a:ln w="9525">
            <a:solidFill>
              <a:srgbClr val="FFC000"/>
            </a:solidFill>
            <a:round/>
            <a:headEnd/>
            <a:tailEnd/>
          </a:ln>
          <a:effectLst/>
        </p:spPr>
        <p:txBody>
          <a:bodyPr lIns="100794" tIns="50397" rIns="100794" bIns="50397"/>
          <a:lstStyle/>
          <a:p>
            <a:pPr>
              <a:defRPr/>
            </a:pPr>
            <a:endParaRPr lang="pl-PL"/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 flipV="1">
            <a:off x="516283" y="0"/>
            <a:ext cx="0" cy="75596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100794" tIns="50397" rIns="100794" bIns="50397"/>
          <a:lstStyle/>
          <a:p>
            <a:pPr>
              <a:defRPr/>
            </a:pPr>
            <a:endParaRPr lang="pl-PL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2817566" y="1"/>
            <a:ext cx="714044" cy="44623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>
              <a:defRPr/>
            </a:pPr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5" r:id="rId1"/>
    <p:sldLayoutId id="2147484726" r:id="rId2"/>
    <p:sldLayoutId id="2147484727" r:id="rId3"/>
    <p:sldLayoutId id="2147484728" r:id="rId4"/>
    <p:sldLayoutId id="2147484729" r:id="rId5"/>
    <p:sldLayoutId id="2147484730" r:id="rId6"/>
    <p:sldLayoutId id="2147484731" r:id="rId7"/>
    <p:sldLayoutId id="2147484732" r:id="rId8"/>
    <p:sldLayoutId id="2147484733" r:id="rId9"/>
    <p:sldLayoutId id="2147484734" r:id="rId10"/>
    <p:sldLayoutId id="2147484735" r:id="rId11"/>
    <p:sldLayoutId id="2147484736" r:id="rId12"/>
    <p:sldLayoutId id="2147484737" r:id="rId13"/>
    <p:sldLayoutId id="2147484738" r:id="rId14"/>
    <p:sldLayoutId id="2147484739" r:id="rId15"/>
    <p:sldLayoutId id="2147484740" r:id="rId16"/>
    <p:sldLayoutId id="2147484741" r:id="rId17"/>
    <p:sldLayoutId id="2147484742" r:id="rId18"/>
    <p:sldLayoutId id="2147484743" r:id="rId19"/>
    <p:sldLayoutId id="2147484744" r:id="rId20"/>
    <p:sldLayoutId id="2147484745" r:id="rId21"/>
    <p:sldLayoutId id="2147484746" r:id="rId22"/>
    <p:sldLayoutId id="2147484747" r:id="rId23"/>
    <p:sldLayoutId id="2147484748" r:id="rId24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  <a:cs typeface="Arial" charset="0"/>
        </a:defRPr>
      </a:lvl5pPr>
      <a:lvl6pPr marL="503972" algn="r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  <a:cs typeface="Arial" charset="0"/>
        </a:defRPr>
      </a:lvl6pPr>
      <a:lvl7pPr marL="1007943" algn="r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  <a:cs typeface="Arial" charset="0"/>
        </a:defRPr>
      </a:lvl7pPr>
      <a:lvl8pPr marL="1511915" algn="r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  <a:cs typeface="Arial" charset="0"/>
        </a:defRPr>
      </a:lvl8pPr>
      <a:lvl9pPr marL="2015886" algn="r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77979" indent="-377979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C49500"/>
        </a:buClr>
        <a:buFont typeface="Wingdings" pitchFamily="2" charset="2"/>
        <a:buChar char="ü"/>
        <a:defRPr sz="31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818954" indent="-314982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C49500"/>
        </a:buClr>
        <a:buChar char="–"/>
        <a:defRPr sz="2600">
          <a:solidFill>
            <a:schemeClr val="tx1"/>
          </a:solidFill>
          <a:latin typeface="Calibri" pitchFamily="34" charset="0"/>
          <a:cs typeface="+mn-cs"/>
        </a:defRPr>
      </a:lvl2pPr>
      <a:lvl3pPr marL="1259929" indent="-251986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D09E00"/>
        </a:buClr>
        <a:buChar char="•"/>
        <a:defRPr sz="2200">
          <a:solidFill>
            <a:schemeClr val="tx1"/>
          </a:solidFill>
          <a:latin typeface="Calibri" pitchFamily="34" charset="0"/>
          <a:cs typeface="+mn-cs"/>
        </a:defRPr>
      </a:lvl3pPr>
      <a:lvl4pPr marL="1763900" indent="-251986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Calibri" pitchFamily="34" charset="0"/>
          <a:cs typeface="+mn-cs"/>
        </a:defRPr>
      </a:lvl4pPr>
      <a:lvl5pPr marL="2267872" indent="-251986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Calibri" pitchFamily="34" charset="0"/>
          <a:cs typeface="+mn-cs"/>
        </a:defRPr>
      </a:lvl5pPr>
      <a:lvl6pPr marL="2771844" indent="-251986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6pPr>
      <a:lvl7pPr marL="3275815" indent="-251986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7pPr>
      <a:lvl8pPr marL="3779787" indent="-251986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8pPr>
      <a:lvl9pPr marL="4283758" indent="-251986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pl-PL" sz="1600" b="0" dirty="0" smtClean="0">
                <a:solidFill>
                  <a:schemeClr val="tx1"/>
                </a:solidFill>
                <a:cs typeface="Calibri" pitchFamily="34" charset="0"/>
              </a:rPr>
              <a:t/>
            </a:r>
            <a:br>
              <a:rPr lang="pl-PL" sz="1600" b="0" dirty="0" smtClean="0">
                <a:solidFill>
                  <a:schemeClr val="tx1"/>
                </a:solidFill>
                <a:cs typeface="Calibri" pitchFamily="34" charset="0"/>
              </a:rPr>
            </a:br>
            <a:endParaRPr lang="pl-PL" sz="2800" b="0" i="1" dirty="0">
              <a:solidFill>
                <a:srgbClr val="CC3300"/>
              </a:solidFill>
              <a:cs typeface="Calibri" pitchFamily="34" charset="0"/>
            </a:endParaRPr>
          </a:p>
        </p:txBody>
      </p:sp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2222087" y="3864722"/>
            <a:ext cx="7065160" cy="1321658"/>
          </a:xfrm>
        </p:spPr>
        <p:txBody>
          <a:bodyPr/>
          <a:lstStyle/>
          <a:p>
            <a:pPr lvl="0" defTabSz="449263" eaLnBrk="1">
              <a:lnSpc>
                <a:spcPct val="95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pl-PL" sz="2800" i="1" dirty="0" smtClean="0">
              <a:solidFill>
                <a:srgbClr val="CC3300"/>
              </a:solidFill>
              <a:ea typeface="ＭＳ Ｐ明朝" pitchFamily="18" charset="-128"/>
              <a:cs typeface="Calibri" pitchFamily="34" charset="0"/>
            </a:endParaRPr>
          </a:p>
          <a:p>
            <a:pPr lvl="0" defTabSz="449263" eaLnBrk="1">
              <a:lnSpc>
                <a:spcPct val="95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pl-PL" sz="2800" i="1" dirty="0" smtClean="0">
                <a:solidFill>
                  <a:srgbClr val="CC3300"/>
                </a:solidFill>
                <a:ea typeface="ＭＳ Ｐ明朝" pitchFamily="18" charset="-128"/>
                <a:cs typeface="Calibri" pitchFamily="34" charset="0"/>
              </a:rPr>
              <a:t>Warsztat konsultacyjny nr 2</a:t>
            </a:r>
            <a:endParaRPr lang="pl-PL" sz="2800" i="1" dirty="0">
              <a:solidFill>
                <a:srgbClr val="CC3300"/>
              </a:solidFill>
              <a:ea typeface="ＭＳ Ｐ明朝" pitchFamily="18" charset="-128"/>
              <a:cs typeface="Calibri" pitchFamily="34" charset="0"/>
            </a:endParaRPr>
          </a:p>
          <a:p>
            <a:pPr lvl="0" defTabSz="449263" eaLnBrk="1">
              <a:lnSpc>
                <a:spcPct val="95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pl-PL" sz="2800" i="1" dirty="0">
              <a:solidFill>
                <a:srgbClr val="CC3300"/>
              </a:solidFill>
              <a:ea typeface="ＭＳ Ｐ明朝" pitchFamily="18" charset="-128"/>
              <a:cs typeface="Calibri" pitchFamily="34" charset="0"/>
            </a:endParaRPr>
          </a:p>
          <a:p>
            <a:endParaRPr lang="pl-PL" dirty="0"/>
          </a:p>
        </p:txBody>
      </p:sp>
      <p:sp>
        <p:nvSpPr>
          <p:cNvPr id="31746" name="Symbol zastępczy tekstu 9"/>
          <p:cNvSpPr>
            <a:spLocks noGrp="1"/>
          </p:cNvSpPr>
          <p:nvPr>
            <p:ph type="body" sz="quarter" idx="13"/>
          </p:nvPr>
        </p:nvSpPr>
        <p:spPr>
          <a:xfrm>
            <a:off x="2177644" y="5786113"/>
            <a:ext cx="7154045" cy="555628"/>
          </a:xfrm>
          <a:noFill/>
        </p:spPr>
        <p:txBody>
          <a:bodyPr>
            <a:noAutofit/>
          </a:bodyPr>
          <a:lstStyle/>
          <a:p>
            <a:pPr algn="r">
              <a:lnSpc>
                <a:spcPct val="95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pl-PL" sz="2800" dirty="0" smtClean="0">
                <a:cs typeface="Calibri" pitchFamily="34" charset="0"/>
              </a:rPr>
              <a:t>Korczyna, 21 kwietnia 2017 r.</a:t>
            </a: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800225" y="300038"/>
            <a:ext cx="48609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pl-PL" sz="3200">
              <a:solidFill>
                <a:srgbClr val="000000"/>
              </a:solidFill>
            </a:endParaRP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1079872" y="1873732"/>
            <a:ext cx="8207375" cy="11134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77979" lvl="0" indent="-377979" defTabSz="914400" eaLnBrk="0" hangingPunct="0">
              <a:lnSpc>
                <a:spcPct val="95000"/>
              </a:lnSpc>
              <a:spcBef>
                <a:spcPct val="20000"/>
              </a:spcBef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pl-PL" sz="2800" b="1" kern="0" dirty="0">
                <a:solidFill>
                  <a:srgbClr val="000000"/>
                </a:solidFill>
                <a:latin typeface="Calibri" pitchFamily="34" charset="0"/>
              </a:rPr>
              <a:t>Lokalny Program Rewitalizacji </a:t>
            </a:r>
          </a:p>
          <a:p>
            <a:pPr marL="377979" lvl="0" indent="-377979" defTabSz="914400" eaLnBrk="0" hangingPunct="0">
              <a:lnSpc>
                <a:spcPct val="95000"/>
              </a:lnSpc>
              <a:spcBef>
                <a:spcPct val="20000"/>
              </a:spcBef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pl-PL" sz="2800" b="1" kern="0" dirty="0" smtClean="0">
                <a:solidFill>
                  <a:srgbClr val="000000"/>
                </a:solidFill>
                <a:latin typeface="Calibri" pitchFamily="34" charset="0"/>
              </a:rPr>
              <a:t>dla </a:t>
            </a:r>
            <a:r>
              <a:rPr lang="pl-PL" sz="2800" b="1" kern="0" dirty="0">
                <a:solidFill>
                  <a:srgbClr val="000000"/>
                </a:solidFill>
                <a:latin typeface="Calibri" pitchFamily="34" charset="0"/>
              </a:rPr>
              <a:t>Gminy </a:t>
            </a:r>
            <a:r>
              <a:rPr lang="pl-PL" sz="2800" b="1" kern="0" dirty="0" smtClean="0">
                <a:solidFill>
                  <a:srgbClr val="000000"/>
                </a:solidFill>
                <a:latin typeface="Calibri" pitchFamily="34" charset="0"/>
              </a:rPr>
              <a:t>Korczyna na </a:t>
            </a:r>
            <a:r>
              <a:rPr lang="pl-PL" sz="2800" b="1" kern="0" dirty="0">
                <a:solidFill>
                  <a:srgbClr val="000000"/>
                </a:solidFill>
                <a:latin typeface="Calibri" pitchFamily="34" charset="0"/>
              </a:rPr>
              <a:t>lata 2017-2023</a:t>
            </a:r>
            <a:r>
              <a:rPr lang="pl-PL" sz="2800" kern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lang="pl-PL" sz="2800" kern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</a:br>
            <a:endParaRPr lang="pl-PL" sz="2800" kern="0" dirty="0">
              <a:solidFill>
                <a:srgbClr val="000000"/>
              </a:solidFill>
              <a:latin typeface="Arial"/>
              <a:ea typeface="+mn-ea"/>
              <a:cs typeface="Calibri" pitchFamily="34" charset="0"/>
            </a:endParaRPr>
          </a:p>
          <a:p>
            <a:pPr algn="r"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pl-PL" sz="2800" i="1" kern="0" dirty="0" smtClean="0">
              <a:solidFill>
                <a:srgbClr val="CC3300"/>
              </a:solidFill>
              <a:ea typeface="+mj-ea"/>
              <a:cs typeface="Calibri" pitchFamily="34" charset="0"/>
            </a:endParaRPr>
          </a:p>
          <a:p>
            <a:pPr algn="r"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pl-PL" sz="1800" dirty="0" smtClean="0">
              <a:solidFill>
                <a:srgbClr val="22228B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1800" y="467469"/>
            <a:ext cx="9072563" cy="1259946"/>
          </a:xfrm>
        </p:spPr>
        <p:txBody>
          <a:bodyPr>
            <a:normAutofit/>
          </a:bodyPr>
          <a:lstStyle/>
          <a:p>
            <a:pPr marL="0" indent="0" algn="ctr"/>
            <a:r>
              <a:rPr lang="pl-PL" sz="3200" b="1" dirty="0">
                <a:solidFill>
                  <a:srgbClr val="C00000"/>
                </a:solidFill>
              </a:rPr>
              <a:t>RPO-WP na lata 2014-2020</a:t>
            </a:r>
            <a:br>
              <a:rPr lang="pl-PL" sz="3200" b="1" dirty="0">
                <a:solidFill>
                  <a:srgbClr val="C00000"/>
                </a:solidFill>
              </a:rPr>
            </a:br>
            <a:r>
              <a:rPr lang="pl-PL" sz="3200" b="1" dirty="0"/>
              <a:t>Działanie 6.3  Rewitalizacja Przestrzeni Regionalnej </a:t>
            </a:r>
            <a:endParaRPr lang="pl-PL" sz="31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5816" y="1763613"/>
            <a:ext cx="9406423" cy="4989036"/>
          </a:xfrm>
        </p:spPr>
        <p:txBody>
          <a:bodyPr>
            <a:normAutofit/>
          </a:bodyPr>
          <a:lstStyle/>
          <a:p>
            <a:pPr marL="800100" indent="-742950">
              <a:buAutoNum type="arabicPeriod"/>
            </a:pPr>
            <a:r>
              <a:rPr lang="pl-PL" sz="3200" dirty="0"/>
              <a:t>Typy projektów</a:t>
            </a:r>
          </a:p>
          <a:p>
            <a:pPr marL="800100" indent="-742950">
              <a:buAutoNum type="arabicPeriod"/>
            </a:pPr>
            <a:r>
              <a:rPr lang="pl-PL" sz="3200" dirty="0"/>
              <a:t>Typ beneficjentów</a:t>
            </a:r>
          </a:p>
          <a:p>
            <a:pPr marL="800100" indent="-742950">
              <a:buFont typeface="Arial" pitchFamily="34" charset="0"/>
              <a:buAutoNum type="arabicPeriod"/>
            </a:pPr>
            <a:r>
              <a:rPr lang="pl-PL" sz="3200" dirty="0"/>
              <a:t>Alokacja - 37 767 606  EUR</a:t>
            </a:r>
          </a:p>
          <a:p>
            <a:pPr marL="800100" indent="-742950">
              <a:buAutoNum type="arabicPeriod"/>
            </a:pPr>
            <a:r>
              <a:rPr lang="pl-PL" sz="3200" dirty="0"/>
              <a:t>Minimalna wartość wydatków kwalifikowanych projektu: </a:t>
            </a:r>
            <a:r>
              <a:rPr lang="pl-PL" sz="3200" b="1" dirty="0"/>
              <a:t>500 000 </a:t>
            </a:r>
            <a:r>
              <a:rPr lang="pl-PL" sz="3200" dirty="0"/>
              <a:t>PLN</a:t>
            </a:r>
          </a:p>
          <a:p>
            <a:pPr marL="800100" indent="-742950">
              <a:buAutoNum type="arabicPeriod"/>
            </a:pPr>
            <a:r>
              <a:rPr lang="pl-PL" sz="3200" dirty="0"/>
              <a:t>Maksymalna kwota dofinansowania dla jednego projektu – </a:t>
            </a:r>
            <a:r>
              <a:rPr lang="pl-PL" sz="3200" b="1" dirty="0"/>
              <a:t>10 000 000 </a:t>
            </a:r>
            <a:r>
              <a:rPr lang="pl-PL" sz="3200" dirty="0"/>
              <a:t>PLN</a:t>
            </a:r>
          </a:p>
        </p:txBody>
      </p:sp>
    </p:spTree>
    <p:extLst>
      <p:ext uri="{BB962C8B-B14F-4D97-AF65-F5344CB8AC3E}">
        <p14:creationId xmlns:p14="http://schemas.microsoft.com/office/powerpoint/2010/main" val="288327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1800" y="467469"/>
            <a:ext cx="9072563" cy="1259946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pl-PL" sz="3200" b="1" dirty="0" smtClean="0">
                <a:solidFill>
                  <a:srgbClr val="C00000"/>
                </a:solidFill>
              </a:rPr>
              <a:t>Typy projektów rewitalizacyjnych w </a:t>
            </a:r>
            <a:br>
              <a:rPr lang="pl-PL" sz="3200" b="1" dirty="0" smtClean="0">
                <a:solidFill>
                  <a:srgbClr val="C00000"/>
                </a:solidFill>
              </a:rPr>
            </a:br>
            <a:r>
              <a:rPr lang="pl-PL" sz="3200" b="1" dirty="0" smtClean="0">
                <a:solidFill>
                  <a:srgbClr val="C00000"/>
                </a:solidFill>
              </a:rPr>
              <a:t>RPO-WP </a:t>
            </a:r>
            <a:r>
              <a:rPr lang="pl-PL" sz="3200" b="1" dirty="0">
                <a:solidFill>
                  <a:srgbClr val="C00000"/>
                </a:solidFill>
              </a:rPr>
              <a:t>na lata 2014-2020</a:t>
            </a:r>
            <a:br>
              <a:rPr lang="pl-PL" sz="3200" b="1" dirty="0">
                <a:solidFill>
                  <a:srgbClr val="C00000"/>
                </a:solidFill>
              </a:rPr>
            </a:br>
            <a:r>
              <a:rPr lang="pl-PL" sz="3200" b="1" dirty="0"/>
              <a:t>Działanie 6.3  Rewitalizacja Przestrzeni Regionalnej </a:t>
            </a:r>
            <a:endParaRPr lang="pl-PL" sz="31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5816" y="1763613"/>
            <a:ext cx="9406423" cy="4989036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pl-PL" sz="2000" b="1" dirty="0">
                <a:solidFill>
                  <a:srgbClr val="C00000"/>
                </a:solidFill>
              </a:rPr>
              <a:t>Ograniczenie istotnych problemów </a:t>
            </a:r>
            <a:r>
              <a:rPr lang="pl-PL" sz="2000" dirty="0"/>
              <a:t>zidentyfikowanych w Programie Rewitalizacji obejmującym obszary miejskie i/lub obszary wiejskie poprzez: </a:t>
            </a:r>
          </a:p>
          <a:p>
            <a:pPr marL="0" lvl="0" indent="0" algn="just">
              <a:buNone/>
            </a:pPr>
            <a:r>
              <a:rPr lang="pl-PL" sz="2000" dirty="0" smtClean="0"/>
              <a:t>1</a:t>
            </a:r>
            <a:r>
              <a:rPr lang="pl-PL" sz="2000" dirty="0"/>
              <a:t>. Budowę, przebudowę, rozbudowę, nadbudowę, remont, w celu przywrócenia i/lub nadania nowych funkcji społecznych, gospodarczych, edukacyjnych, kulturalnych, sportowych, turystycznych lub rekreacyjnych: </a:t>
            </a:r>
          </a:p>
          <a:p>
            <a:pPr marL="0" lvl="0" indent="0" algn="just">
              <a:buNone/>
            </a:pPr>
            <a:r>
              <a:rPr lang="pl-PL" sz="2000" dirty="0" smtClean="0"/>
              <a:t>a</a:t>
            </a:r>
            <a:r>
              <a:rPr lang="pl-PL" sz="2000" dirty="0"/>
              <a:t>) </a:t>
            </a:r>
            <a:r>
              <a:rPr lang="pl-PL" sz="2000" b="1" i="1" dirty="0"/>
              <a:t>budynków użyteczności publicznej</a:t>
            </a:r>
            <a:r>
              <a:rPr lang="pl-PL" sz="2000" dirty="0"/>
              <a:t>, wraz z zagospodarowaniem przyległego otoczenia funkcjonalnie związanego z budynkiem, zdegradowanych budynków (w tym poprzemysłowych, powojskowych, popegeerowskich, </a:t>
            </a:r>
            <a:r>
              <a:rPr lang="pl-PL" sz="2000" dirty="0" err="1"/>
              <a:t>pokolejowych</a:t>
            </a:r>
            <a:r>
              <a:rPr lang="pl-PL" sz="2000" dirty="0"/>
              <a:t>) wraz z zagospodarowaniem przyległego otoczenia funkcjonalnie związanego z </a:t>
            </a:r>
            <a:r>
              <a:rPr lang="pl-PL" sz="2000" dirty="0" smtClean="0"/>
              <a:t>budynkiem; </a:t>
            </a:r>
            <a:endParaRPr lang="pl-PL" sz="2000" dirty="0"/>
          </a:p>
          <a:p>
            <a:pPr marL="0" lvl="0" indent="0" algn="just">
              <a:buNone/>
            </a:pPr>
            <a:r>
              <a:rPr lang="pl-PL" sz="2000" dirty="0" smtClean="0"/>
              <a:t>b</a:t>
            </a:r>
            <a:r>
              <a:rPr lang="pl-PL" sz="2000" dirty="0"/>
              <a:t>) </a:t>
            </a:r>
            <a:r>
              <a:rPr lang="pl-PL" sz="2000" b="1" i="1" dirty="0"/>
              <a:t>obszaru przestrzeni publicznej </a:t>
            </a:r>
            <a:r>
              <a:rPr lang="pl-PL" sz="2000" b="1" i="1" dirty="0" smtClean="0"/>
              <a:t>;</a:t>
            </a:r>
            <a:endParaRPr lang="pl-PL" sz="2000" b="1" i="1" dirty="0"/>
          </a:p>
          <a:p>
            <a:pPr marL="0" lvl="0" indent="0" algn="just">
              <a:buNone/>
            </a:pPr>
            <a:r>
              <a:rPr lang="pl-PL" sz="2000" dirty="0" smtClean="0"/>
              <a:t>c</a:t>
            </a:r>
            <a:r>
              <a:rPr lang="pl-PL" sz="2000" dirty="0"/>
              <a:t>) </a:t>
            </a:r>
            <a:r>
              <a:rPr lang="pl-PL" sz="2000" b="1" i="1" dirty="0"/>
              <a:t>części wspólnych wielorodzinnych budynków mieszkalnych </a:t>
            </a:r>
            <a:r>
              <a:rPr lang="pl-PL" sz="2000" dirty="0"/>
              <a:t>wraz z otoczeniem - jako element szerszego projektu.</a:t>
            </a:r>
          </a:p>
        </p:txBody>
      </p:sp>
    </p:spTree>
    <p:extLst>
      <p:ext uri="{BB962C8B-B14F-4D97-AF65-F5344CB8AC3E}">
        <p14:creationId xmlns:p14="http://schemas.microsoft.com/office/powerpoint/2010/main" val="114582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1800" y="467469"/>
            <a:ext cx="9648825" cy="1259946"/>
          </a:xfrm>
        </p:spPr>
        <p:txBody>
          <a:bodyPr>
            <a:normAutofit/>
          </a:bodyPr>
          <a:lstStyle/>
          <a:p>
            <a:pPr marL="0" indent="0" algn="ctr"/>
            <a:r>
              <a:rPr lang="pl-PL" sz="3200" b="1" dirty="0" smtClean="0">
                <a:solidFill>
                  <a:srgbClr val="C00000"/>
                </a:solidFill>
              </a:rPr>
              <a:t>Typy projektów rewitalizacyjnych w RPO-WP</a:t>
            </a:r>
            <a:r>
              <a:rPr lang="pl-PL" sz="3200" b="1" dirty="0">
                <a:solidFill>
                  <a:srgbClr val="C00000"/>
                </a:solidFill>
              </a:rPr>
              <a:t/>
            </a:r>
            <a:br>
              <a:rPr lang="pl-PL" sz="3200" b="1" dirty="0">
                <a:solidFill>
                  <a:srgbClr val="C00000"/>
                </a:solidFill>
              </a:rPr>
            </a:br>
            <a:r>
              <a:rPr lang="pl-PL" sz="3100" b="1" dirty="0"/>
              <a:t>Działanie 6.3  Rewitalizacja Przestrzeni Regionalnej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3808" y="1547589"/>
            <a:ext cx="9406423" cy="49890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200" dirty="0" smtClean="0"/>
              <a:t>W </a:t>
            </a:r>
            <a:r>
              <a:rPr lang="pl-PL" sz="2200" dirty="0"/>
              <a:t>ramach ww. typów projektów (wyłącznie, jako element uzupełniający realizację kompleksowego projektu przyczyniającego się do osiągnięcia celów Lokalnego / Gminnego Programu Rewitalizacji) możliwa jest: </a:t>
            </a:r>
          </a:p>
          <a:p>
            <a:pPr marL="800100" indent="-742950" algn="just">
              <a:buFont typeface="+mj-lt"/>
              <a:buAutoNum type="alphaLcParenR"/>
            </a:pPr>
            <a:r>
              <a:rPr lang="pl-PL" sz="2200" dirty="0"/>
              <a:t>budowa, przebudowa, rozbudowa </a:t>
            </a:r>
            <a:r>
              <a:rPr lang="pl-PL" sz="2200" b="1" i="1" dirty="0"/>
              <a:t>infrastruktury drogowej </a:t>
            </a:r>
            <a:r>
              <a:rPr lang="pl-PL" sz="2200" dirty="0"/>
              <a:t>poprawiającej dostępność do rewitalizowanych obiektów i terenów – w wysokości nie przekraczającej 30 % kosztów kwalifikowalnych projektu, </a:t>
            </a:r>
          </a:p>
          <a:p>
            <a:pPr marL="800100" indent="-742950" algn="just">
              <a:buFont typeface="+mj-lt"/>
              <a:buAutoNum type="alphaLcParenR"/>
            </a:pPr>
            <a:r>
              <a:rPr lang="pl-PL" sz="2200" dirty="0"/>
              <a:t>budowa, przebudowa, rozbudowa, </a:t>
            </a:r>
            <a:r>
              <a:rPr lang="pl-PL" sz="2200" b="1" i="1" dirty="0"/>
              <a:t>podstawowej infrastruktury komunalnej </a:t>
            </a:r>
            <a:r>
              <a:rPr lang="pl-PL" sz="2200" dirty="0"/>
              <a:t>tj. przewodów lub urządzeń wodociągowych, kanalizacyjnych, ciepłowniczych, elektrycznych, gazowych i teletechnicznych na obszarze objętym projektem, w celu zapewnienia dostępu wszystkich obiektów i terenów rewitalizowanych do podstawowych usług komunalnych, </a:t>
            </a:r>
          </a:p>
          <a:p>
            <a:pPr marL="0" lvl="0" indent="0" algn="just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340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1800" y="467469"/>
            <a:ext cx="9072563" cy="1259946"/>
          </a:xfrm>
        </p:spPr>
        <p:txBody>
          <a:bodyPr>
            <a:normAutofit/>
          </a:bodyPr>
          <a:lstStyle/>
          <a:p>
            <a:pPr marL="0" indent="0" algn="ctr"/>
            <a:r>
              <a:rPr lang="pl-PL" sz="3600" b="1" dirty="0">
                <a:solidFill>
                  <a:srgbClr val="C00000"/>
                </a:solidFill>
              </a:rPr>
              <a:t>Typy projektów rewitalizacyjnych w RPO-WP</a:t>
            </a:r>
            <a:br>
              <a:rPr lang="pl-PL" sz="3600" b="1" dirty="0">
                <a:solidFill>
                  <a:srgbClr val="C00000"/>
                </a:solidFill>
              </a:rPr>
            </a:br>
            <a:r>
              <a:rPr lang="pl-PL" sz="3200" b="1" dirty="0"/>
              <a:t>Działanie 6.3  Rewitalizacja Przestrzeni Regionalnej </a:t>
            </a:r>
            <a:endParaRPr lang="pl-PL" sz="31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5816" y="1763613"/>
            <a:ext cx="9406423" cy="4989036"/>
          </a:xfrm>
        </p:spPr>
        <p:txBody>
          <a:bodyPr>
            <a:noAutofit/>
          </a:bodyPr>
          <a:lstStyle/>
          <a:p>
            <a:pPr marL="800100" indent="-742950" algn="just">
              <a:buFont typeface="+mj-lt"/>
              <a:buAutoNum type="alphaLcParenR" startAt="3"/>
            </a:pPr>
            <a:r>
              <a:rPr lang="pl-PL" sz="2400" dirty="0" smtClean="0"/>
              <a:t>przebudowa </a:t>
            </a:r>
            <a:r>
              <a:rPr lang="pl-PL" sz="2400" b="1" i="1" dirty="0"/>
              <a:t>części wspólnych budynków mieszkalnych </a:t>
            </a:r>
            <a:r>
              <a:rPr lang="pl-PL" sz="2400" dirty="0"/>
              <a:t>wraz </a:t>
            </a:r>
            <a:br>
              <a:rPr lang="pl-PL" sz="2400" dirty="0"/>
            </a:br>
            <a:r>
              <a:rPr lang="pl-PL" sz="2400" dirty="0"/>
              <a:t>z otoczeniem, </a:t>
            </a:r>
          </a:p>
          <a:p>
            <a:pPr marL="800100" indent="-742950" algn="just">
              <a:buFont typeface="+mj-lt"/>
              <a:buAutoNum type="alphaLcParenR" startAt="3"/>
            </a:pPr>
            <a:r>
              <a:rPr lang="pl-PL" sz="2400" dirty="0"/>
              <a:t>przebudowa i zakup </a:t>
            </a:r>
            <a:r>
              <a:rPr lang="pl-PL" sz="2400" b="1" i="1" dirty="0"/>
              <a:t>systemów poprawy bezpieczeństwa publicznego</a:t>
            </a:r>
            <a:r>
              <a:rPr lang="pl-PL" sz="2400" dirty="0"/>
              <a:t>, </a:t>
            </a:r>
          </a:p>
          <a:p>
            <a:pPr marL="800100" indent="-742950" algn="just">
              <a:buFont typeface="+mj-lt"/>
              <a:buAutoNum type="alphaLcParenR" startAt="3"/>
            </a:pPr>
            <a:r>
              <a:rPr lang="pl-PL" sz="2400" dirty="0"/>
              <a:t>realizacja </a:t>
            </a:r>
            <a:r>
              <a:rPr lang="pl-PL" sz="2400" b="1" i="1" dirty="0"/>
              <a:t>zakupu sprzętu i wyposażenia</a:t>
            </a:r>
            <a:r>
              <a:rPr lang="pl-PL" sz="2400" dirty="0"/>
              <a:t> bezpośrednio związanego </a:t>
            </a:r>
            <a:br>
              <a:rPr lang="pl-PL" sz="2400" dirty="0"/>
            </a:br>
            <a:r>
              <a:rPr lang="pl-PL" sz="2400" dirty="0"/>
              <a:t>z funkcją, jaka będzie pełniona </a:t>
            </a:r>
            <a:r>
              <a:rPr lang="pl-PL" sz="2400" b="1" i="1" dirty="0"/>
              <a:t>przez budynek/przestrzeń publiczną. </a:t>
            </a:r>
          </a:p>
          <a:p>
            <a:pPr marL="0" lvl="0" indent="0" algn="just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06876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5816" y="323453"/>
            <a:ext cx="9072563" cy="1259946"/>
          </a:xfrm>
        </p:spPr>
        <p:txBody>
          <a:bodyPr>
            <a:normAutofit/>
          </a:bodyPr>
          <a:lstStyle/>
          <a:p>
            <a:pPr marL="0" lvl="0" indent="0" algn="ctr"/>
            <a:r>
              <a:rPr lang="pl-PL" sz="3600" b="1" dirty="0"/>
              <a:t>Typy projektów rewitalizacyjnych w RPO WP 2014-2020 – działania uzupełniające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5816" y="1475581"/>
            <a:ext cx="9406423" cy="49890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200" dirty="0"/>
              <a:t>Uzupełniające inwestycje niezbędne dla rewitalizacji danego obszaru przewidziane zostały w następujących działaniach/poddziałaniach: </a:t>
            </a:r>
          </a:p>
          <a:p>
            <a:pPr marL="800100" indent="-742950">
              <a:buFont typeface="Wingdings" panose="05000000000000000000" pitchFamily="2" charset="2"/>
              <a:buChar char="Ø"/>
            </a:pPr>
            <a:r>
              <a:rPr lang="pl-PL" sz="2200" dirty="0"/>
              <a:t>1.3 Promowanie przedsiębiorczości Typ 1 - Strefy aktywności gospodarczej; </a:t>
            </a:r>
          </a:p>
          <a:p>
            <a:pPr marL="800100" indent="-742950">
              <a:buFont typeface="Wingdings" panose="05000000000000000000" pitchFamily="2" charset="2"/>
              <a:buChar char="Ø"/>
            </a:pPr>
            <a:r>
              <a:rPr lang="pl-PL" sz="2200" dirty="0"/>
              <a:t>3.2 Modernizacja energetyczna budynków; </a:t>
            </a:r>
          </a:p>
          <a:p>
            <a:pPr marL="800100" indent="-742950">
              <a:buFont typeface="Wingdings" panose="05000000000000000000" pitchFamily="2" charset="2"/>
              <a:buChar char="Ø"/>
            </a:pPr>
            <a:r>
              <a:rPr lang="pl-PL" sz="2200" dirty="0"/>
              <a:t>3.3.1 Realizacja planów niskoemisyjnych; </a:t>
            </a:r>
          </a:p>
          <a:p>
            <a:pPr marL="800100" indent="-742950">
              <a:buFont typeface="Wingdings" panose="05000000000000000000" pitchFamily="2" charset="2"/>
              <a:buChar char="Ø"/>
            </a:pPr>
            <a:r>
              <a:rPr lang="pl-PL" sz="2200" dirty="0"/>
              <a:t>4.3.1 Gospodarka ściekowa; </a:t>
            </a:r>
          </a:p>
          <a:p>
            <a:pPr marL="800100" indent="-742950">
              <a:buFont typeface="Wingdings" panose="05000000000000000000" pitchFamily="2" charset="2"/>
              <a:buChar char="Ø"/>
            </a:pPr>
            <a:r>
              <a:rPr lang="pl-PL" sz="2200" dirty="0"/>
              <a:t>4.3.2 Zaopatrzenie w wodę; </a:t>
            </a:r>
          </a:p>
          <a:p>
            <a:pPr marL="800100" indent="-742950">
              <a:buFont typeface="Wingdings" panose="05000000000000000000" pitchFamily="2" charset="2"/>
              <a:buChar char="Ø"/>
            </a:pPr>
            <a:r>
              <a:rPr lang="pl-PL" sz="2200" dirty="0" smtClean="0"/>
              <a:t>6.2.1 </a:t>
            </a:r>
            <a:r>
              <a:rPr lang="pl-PL" sz="2200" dirty="0"/>
              <a:t>Infrastruktura ochrony zdrowia; </a:t>
            </a:r>
          </a:p>
          <a:p>
            <a:pPr marL="800100" indent="-742950">
              <a:buFont typeface="Wingdings" panose="05000000000000000000" pitchFamily="2" charset="2"/>
              <a:buChar char="Ø"/>
            </a:pPr>
            <a:r>
              <a:rPr lang="pl-PL" sz="2200" dirty="0"/>
              <a:t>6.2.2 Infrastruktura pomocy społecznej. </a:t>
            </a:r>
          </a:p>
        </p:txBody>
      </p:sp>
    </p:spTree>
    <p:extLst>
      <p:ext uri="{BB962C8B-B14F-4D97-AF65-F5344CB8AC3E}">
        <p14:creationId xmlns:p14="http://schemas.microsoft.com/office/powerpoint/2010/main" val="408639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5816" y="323453"/>
            <a:ext cx="9072563" cy="1259946"/>
          </a:xfrm>
        </p:spPr>
        <p:txBody>
          <a:bodyPr>
            <a:normAutofit fontScale="90000"/>
          </a:bodyPr>
          <a:lstStyle/>
          <a:p>
            <a:pPr marL="0" lvl="0" indent="0" algn="ctr"/>
            <a:r>
              <a:rPr lang="pl-PL" sz="3600" b="1" dirty="0"/>
              <a:t>Działanie 6.3  Rewitalizacja Przestrzeni Regionalnej</a:t>
            </a:r>
            <a:r>
              <a:rPr lang="pl-PL" sz="3600" b="1" dirty="0" smtClean="0"/>
              <a:t> </a:t>
            </a:r>
            <a:r>
              <a:rPr lang="pl-PL" sz="3600" b="1" dirty="0"/>
              <a:t>w RPO WP 2014-2020 - beneficjenci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5816" y="1475581"/>
            <a:ext cx="9406423" cy="498903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800" b="1" dirty="0" smtClean="0"/>
              <a:t>Beneficjenci:</a:t>
            </a:r>
            <a:endParaRPr lang="pl-PL" sz="1800" b="1" dirty="0"/>
          </a:p>
          <a:p>
            <a:pPr marL="628650" indent="-571500" algn="just">
              <a:buFont typeface="Wingdings" panose="05000000000000000000" pitchFamily="2" charset="2"/>
              <a:buChar char="§"/>
            </a:pPr>
            <a:r>
              <a:rPr lang="pl-PL" sz="2400" dirty="0"/>
              <a:t>jednostki samorządu terytorialnego, ich związki i stowarzyszenia, </a:t>
            </a:r>
          </a:p>
          <a:p>
            <a:pPr marL="628650" indent="-571500" algn="just">
              <a:buFont typeface="Wingdings" panose="05000000000000000000" pitchFamily="2" charset="2"/>
              <a:buChar char="§"/>
            </a:pPr>
            <a:r>
              <a:rPr lang="pl-PL" sz="2400" dirty="0"/>
              <a:t>jednostki organizacyjne jednostek samorządu terytorialnego posiadające osobowość prawną, </a:t>
            </a:r>
          </a:p>
          <a:p>
            <a:pPr marL="628650" indent="-571500" algn="just">
              <a:buFont typeface="Wingdings" panose="05000000000000000000" pitchFamily="2" charset="2"/>
              <a:buChar char="§"/>
            </a:pPr>
            <a:r>
              <a:rPr lang="pl-PL" sz="2400" dirty="0"/>
              <a:t>jednostki sektora finansów publicznych posiadające osobowość prawną, </a:t>
            </a:r>
          </a:p>
          <a:p>
            <a:pPr marL="628650" indent="-571500" algn="just">
              <a:buFont typeface="Wingdings" panose="05000000000000000000" pitchFamily="2" charset="2"/>
              <a:buChar char="§"/>
            </a:pPr>
            <a:r>
              <a:rPr lang="pl-PL" sz="2400" dirty="0"/>
              <a:t>Państwowe Gospodarstwo Leśne Lasy Państwowe i jego jednostki organizacyjne, </a:t>
            </a:r>
          </a:p>
          <a:p>
            <a:pPr marL="628650" indent="-571500" algn="just">
              <a:buFont typeface="Wingdings" panose="05000000000000000000" pitchFamily="2" charset="2"/>
              <a:buChar char="§"/>
            </a:pPr>
            <a:r>
              <a:rPr lang="pl-PL" sz="2400" dirty="0"/>
              <a:t>partnerzy społeczni i gospodarczy, </a:t>
            </a:r>
          </a:p>
          <a:p>
            <a:pPr marL="628650" indent="-571500" algn="just">
              <a:buFont typeface="Wingdings" panose="05000000000000000000" pitchFamily="2" charset="2"/>
              <a:buChar char="§"/>
            </a:pPr>
            <a:r>
              <a:rPr lang="pl-PL" sz="2400" dirty="0"/>
              <a:t>jednostki naukowe, </a:t>
            </a:r>
          </a:p>
        </p:txBody>
      </p:sp>
    </p:spTree>
    <p:extLst>
      <p:ext uri="{BB962C8B-B14F-4D97-AF65-F5344CB8AC3E}">
        <p14:creationId xmlns:p14="http://schemas.microsoft.com/office/powerpoint/2010/main" val="86570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5816" y="323453"/>
            <a:ext cx="9072563" cy="1259946"/>
          </a:xfrm>
        </p:spPr>
        <p:txBody>
          <a:bodyPr>
            <a:normAutofit fontScale="90000"/>
          </a:bodyPr>
          <a:lstStyle/>
          <a:p>
            <a:pPr marL="0" lvl="0" indent="0" algn="ctr"/>
            <a:r>
              <a:rPr lang="pl-PL" sz="3600" b="1" dirty="0"/>
              <a:t>Działanie 6.3  Rewitalizacja Przestrzeni Regionalnej</a:t>
            </a:r>
            <a:r>
              <a:rPr lang="pl-PL" sz="3600" b="1" dirty="0" smtClean="0"/>
              <a:t> </a:t>
            </a:r>
            <a:r>
              <a:rPr lang="pl-PL" sz="3600" b="1" dirty="0"/>
              <a:t>w RPO WP 2014-2020 - beneficjenci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5816" y="1475581"/>
            <a:ext cx="9406423" cy="49890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Beneficjenci</a:t>
            </a:r>
            <a:r>
              <a:rPr lang="pl-PL" sz="2800" b="1" dirty="0" smtClean="0"/>
              <a:t>:</a:t>
            </a:r>
            <a:endParaRPr lang="pl-PL" sz="1800" b="1" dirty="0"/>
          </a:p>
          <a:p>
            <a:pPr marL="628650" indent="-571500" algn="just">
              <a:buFont typeface="Wingdings" panose="05000000000000000000" pitchFamily="2" charset="2"/>
              <a:buChar char="§"/>
            </a:pPr>
            <a:r>
              <a:rPr lang="pl-PL" sz="2400" dirty="0" smtClean="0"/>
              <a:t>szkoły </a:t>
            </a:r>
            <a:r>
              <a:rPr lang="pl-PL" sz="2400" dirty="0"/>
              <a:t>wyższe, </a:t>
            </a:r>
          </a:p>
          <a:p>
            <a:pPr marL="628650" indent="-571500" algn="just">
              <a:buFont typeface="Wingdings" panose="05000000000000000000" pitchFamily="2" charset="2"/>
              <a:buChar char="§"/>
            </a:pPr>
            <a:r>
              <a:rPr lang="pl-PL" sz="2400" dirty="0"/>
              <a:t>instytucje kultury, </a:t>
            </a:r>
          </a:p>
          <a:p>
            <a:pPr marL="628650" indent="-571500" algn="just">
              <a:buFont typeface="Wingdings" panose="05000000000000000000" pitchFamily="2" charset="2"/>
              <a:buChar char="§"/>
            </a:pPr>
            <a:r>
              <a:rPr lang="pl-PL" sz="2400" dirty="0"/>
              <a:t>kościoły i związki wyznaniowe oraz osoby prawne kościołów i związków wyznaniowych, </a:t>
            </a:r>
          </a:p>
          <a:p>
            <a:pPr marL="628650" indent="-571500" algn="just">
              <a:buFont typeface="Wingdings" panose="05000000000000000000" pitchFamily="2" charset="2"/>
              <a:buChar char="§"/>
            </a:pPr>
            <a:r>
              <a:rPr lang="pl-PL" sz="2400" dirty="0"/>
              <a:t>spółdzielnie / wspólnoty mieszkaniowe, TBS, </a:t>
            </a:r>
          </a:p>
          <a:p>
            <a:pPr marL="628650" indent="-571500" algn="just">
              <a:buFont typeface="Wingdings" panose="05000000000000000000" pitchFamily="2" charset="2"/>
              <a:buChar char="§"/>
            </a:pPr>
            <a:r>
              <a:rPr lang="pl-PL" sz="2400" dirty="0"/>
              <a:t>przedsiębiorstwa komunalne / Skarbu Państwa, </a:t>
            </a:r>
          </a:p>
          <a:p>
            <a:pPr marL="628650" indent="-571500" algn="just">
              <a:buFont typeface="Wingdings" panose="05000000000000000000" pitchFamily="2" charset="2"/>
              <a:buChar char="§"/>
            </a:pPr>
            <a:r>
              <a:rPr lang="pl-PL" sz="2400" dirty="0"/>
              <a:t>porozumienia podmiotów wyżej wymienionych, reprezentowane przez lidera. </a:t>
            </a:r>
          </a:p>
        </p:txBody>
      </p:sp>
    </p:spTree>
    <p:extLst>
      <p:ext uri="{BB962C8B-B14F-4D97-AF65-F5344CB8AC3E}">
        <p14:creationId xmlns:p14="http://schemas.microsoft.com/office/powerpoint/2010/main" val="41225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5816" y="323453"/>
            <a:ext cx="9072563" cy="1259946"/>
          </a:xfrm>
        </p:spPr>
        <p:txBody>
          <a:bodyPr>
            <a:normAutofit fontScale="90000"/>
          </a:bodyPr>
          <a:lstStyle/>
          <a:p>
            <a:pPr marL="0" lvl="0" indent="0" algn="ctr"/>
            <a:r>
              <a:rPr lang="pl-PL" sz="3600" b="1" dirty="0"/>
              <a:t>Działanie 6.3  Rewitalizacja Przestrzeni Regionalnej</a:t>
            </a:r>
            <a:r>
              <a:rPr lang="pl-PL" sz="3600" b="1" dirty="0" smtClean="0"/>
              <a:t> </a:t>
            </a:r>
            <a:r>
              <a:rPr lang="pl-PL" sz="3600" b="1" dirty="0"/>
              <a:t>w RPO WP 2014-2020 - beneficjenci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5816" y="1475581"/>
            <a:ext cx="9406423" cy="49890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 smtClean="0"/>
              <a:t>Kryteria oceny projektów:</a:t>
            </a:r>
            <a:endParaRPr lang="pl-PL" sz="1800" b="1" dirty="0"/>
          </a:p>
          <a:p>
            <a:pPr marL="628650" indent="-571500" algn="just">
              <a:buFont typeface="Wingdings" panose="05000000000000000000" pitchFamily="2" charset="2"/>
              <a:buChar char="§"/>
            </a:pPr>
            <a:r>
              <a:rPr lang="pl-PL" sz="2400" dirty="0" smtClean="0"/>
              <a:t>Wpływ projektu na wskaźnik pn. powierzchnia obszarów objętych rewitalizacją – 15 pkt. </a:t>
            </a:r>
            <a:endParaRPr lang="pl-PL" sz="2400" dirty="0"/>
          </a:p>
          <a:p>
            <a:pPr marL="628650" indent="-571500" algn="just">
              <a:buFont typeface="Wingdings" panose="05000000000000000000" pitchFamily="2" charset="2"/>
              <a:buChar char="§"/>
            </a:pPr>
            <a:r>
              <a:rPr lang="pl-PL" sz="2400" dirty="0"/>
              <a:t>Wpływ projektu na wskaźnik pn. powierzchnia </a:t>
            </a:r>
            <a:r>
              <a:rPr lang="pl-PL" sz="2400" dirty="0" smtClean="0"/>
              <a:t>budynków poddanych rewitalizacji na obszarach miejskich </a:t>
            </a:r>
            <a:r>
              <a:rPr lang="pl-PL" sz="2400" dirty="0"/>
              <a:t>– </a:t>
            </a:r>
            <a:r>
              <a:rPr lang="pl-PL" sz="2400" dirty="0" smtClean="0"/>
              <a:t>5 </a:t>
            </a:r>
            <a:r>
              <a:rPr lang="pl-PL" sz="2400" dirty="0"/>
              <a:t>pkt.</a:t>
            </a:r>
          </a:p>
          <a:p>
            <a:pPr marL="628650" indent="-571500" algn="just">
              <a:buFont typeface="Wingdings" panose="05000000000000000000" pitchFamily="2" charset="2"/>
              <a:buChar char="§"/>
            </a:pPr>
            <a:r>
              <a:rPr lang="pl-PL" sz="2400" dirty="0" smtClean="0"/>
              <a:t>Partnerstwo </a:t>
            </a:r>
            <a:r>
              <a:rPr lang="pl-PL" sz="2400" dirty="0" smtClean="0"/>
              <a:t>– 15 pkt. </a:t>
            </a:r>
            <a:endParaRPr lang="pl-PL" sz="2400" dirty="0"/>
          </a:p>
          <a:p>
            <a:pPr marL="628650" indent="-571500" algn="just">
              <a:buFont typeface="Wingdings" panose="05000000000000000000" pitchFamily="2" charset="2"/>
              <a:buChar char="§"/>
            </a:pPr>
            <a:r>
              <a:rPr lang="pl-PL" sz="2400" dirty="0" smtClean="0"/>
              <a:t>Gotowość do realizacji projektu – 15 pkt. </a:t>
            </a:r>
            <a:endParaRPr lang="pl-PL" sz="2400" dirty="0"/>
          </a:p>
          <a:p>
            <a:pPr marL="628650" indent="-571500" algn="just">
              <a:buFont typeface="Wingdings" panose="05000000000000000000" pitchFamily="2" charset="2"/>
              <a:buChar char="§"/>
            </a:pPr>
            <a:r>
              <a:rPr lang="pl-PL" sz="2400" dirty="0" smtClean="0"/>
              <a:t>Poprawa efektywność energetycznej – 10 pkt. </a:t>
            </a:r>
            <a:endParaRPr lang="pl-PL" sz="2400" dirty="0"/>
          </a:p>
          <a:p>
            <a:pPr marL="628650" indent="-571500" algn="just">
              <a:buFont typeface="Wingdings" panose="05000000000000000000" pitchFamily="2" charset="2"/>
              <a:buChar char="§"/>
            </a:pPr>
            <a:r>
              <a:rPr lang="pl-PL" sz="2400" dirty="0" smtClean="0"/>
              <a:t>Wpływ projektu na poprawę jakości przestrzeni publicznej – 20 pkt.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22129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5816" y="323453"/>
            <a:ext cx="9072563" cy="1259946"/>
          </a:xfrm>
        </p:spPr>
        <p:txBody>
          <a:bodyPr>
            <a:normAutofit fontScale="90000"/>
          </a:bodyPr>
          <a:lstStyle/>
          <a:p>
            <a:pPr marL="0" lvl="0" indent="0" algn="ctr"/>
            <a:r>
              <a:rPr lang="pl-PL" sz="3600" b="1" dirty="0"/>
              <a:t>Działanie 6.3  Rewitalizacja Przestrzeni Regionalnej</a:t>
            </a:r>
            <a:r>
              <a:rPr lang="pl-PL" sz="3600" b="1" dirty="0" smtClean="0"/>
              <a:t> </a:t>
            </a:r>
            <a:r>
              <a:rPr lang="pl-PL" sz="3600" b="1" dirty="0"/>
              <a:t>w RPO WP 2014-2020 - beneficjenci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5816" y="1475581"/>
            <a:ext cx="9406423" cy="49890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 smtClean="0"/>
              <a:t>Kryteria oceny projektów:</a:t>
            </a:r>
            <a:endParaRPr lang="pl-PL" sz="1800" b="1" dirty="0"/>
          </a:p>
          <a:p>
            <a:pPr marL="628650" indent="-571500" algn="just">
              <a:buFont typeface="Wingdings" panose="05000000000000000000" pitchFamily="2" charset="2"/>
              <a:buChar char="§"/>
            </a:pPr>
            <a:r>
              <a:rPr lang="pl-PL" sz="2400" dirty="0" smtClean="0"/>
              <a:t>Wpływ projektu na poprawę jakości przestrzeni publicznej – 20 pkt. </a:t>
            </a:r>
          </a:p>
          <a:p>
            <a:pPr marL="1069625" lvl="1" indent="-571500" algn="just">
              <a:buFont typeface="Wingdings" pitchFamily="2" charset="2"/>
              <a:buChar char="ü"/>
            </a:pPr>
            <a:r>
              <a:rPr lang="pl-PL" sz="1900" dirty="0" smtClean="0"/>
              <a:t>uporządkowanie i zagospodarowanie przestrzeni publicznych;</a:t>
            </a:r>
          </a:p>
          <a:p>
            <a:pPr marL="1069625" lvl="1" indent="-571500" algn="just">
              <a:buFont typeface="Wingdings" pitchFamily="2" charset="2"/>
              <a:buChar char="ü"/>
            </a:pPr>
            <a:r>
              <a:rPr lang="pl-PL" sz="1900" dirty="0" smtClean="0"/>
              <a:t>zagospodarowanie zdegradowanych przestrzeni na cele publiczne i/lub gospodarcze (w tym adaptacja budynków na wskazane cele);</a:t>
            </a:r>
          </a:p>
          <a:p>
            <a:pPr marL="1069625" lvl="1" indent="-571500" algn="just">
              <a:buFont typeface="Wingdings" pitchFamily="2" charset="2"/>
              <a:buChar char="ü"/>
            </a:pPr>
            <a:r>
              <a:rPr lang="pl-PL" sz="1900" dirty="0" smtClean="0"/>
              <a:t>poprawa środowiska i estetyki przestrzeni miejskiej oraz udostępnienie terenów dla mieszkańców;</a:t>
            </a:r>
          </a:p>
          <a:p>
            <a:pPr marL="1069625" lvl="1" indent="-571500" algn="just">
              <a:buFont typeface="Wingdings" pitchFamily="2" charset="2"/>
              <a:buChar char="ü"/>
            </a:pPr>
            <a:r>
              <a:rPr lang="pl-PL" sz="1900" dirty="0" smtClean="0"/>
              <a:t>systemy bezpieczeństwa publicznego;</a:t>
            </a:r>
          </a:p>
          <a:p>
            <a:pPr marL="1069625" lvl="1" indent="-571500" algn="just">
              <a:buFont typeface="Wingdings" pitchFamily="2" charset="2"/>
              <a:buChar char="ü"/>
            </a:pPr>
            <a:r>
              <a:rPr lang="pl-PL" sz="1900" dirty="0" smtClean="0"/>
              <a:t>dostosowanie istniejącej zabudowy publicznej do celów gospodarczych, społecznych, edukacyjnych, kulturalnych, sportowych i rekreacyjnych itp..</a:t>
            </a:r>
            <a:endParaRPr lang="pl-PL" sz="1900" dirty="0"/>
          </a:p>
        </p:txBody>
      </p:sp>
    </p:spTree>
    <p:extLst>
      <p:ext uri="{BB962C8B-B14F-4D97-AF65-F5344CB8AC3E}">
        <p14:creationId xmlns:p14="http://schemas.microsoft.com/office/powerpoint/2010/main" val="86332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5816" y="323453"/>
            <a:ext cx="9072563" cy="1259946"/>
          </a:xfrm>
        </p:spPr>
        <p:txBody>
          <a:bodyPr>
            <a:normAutofit fontScale="90000"/>
          </a:bodyPr>
          <a:lstStyle/>
          <a:p>
            <a:pPr marL="0" lvl="0" indent="0" algn="ctr"/>
            <a:r>
              <a:rPr lang="pl-PL" sz="3600" b="1" dirty="0"/>
              <a:t>Działanie 6.3  Rewitalizacja Przestrzeni Regionalnej</a:t>
            </a:r>
            <a:r>
              <a:rPr lang="pl-PL" sz="3600" b="1" dirty="0" smtClean="0"/>
              <a:t> </a:t>
            </a:r>
            <a:r>
              <a:rPr lang="pl-PL" sz="3600" b="1" dirty="0"/>
              <a:t>w RPO WP 2014-2020 - beneficjenci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5816" y="1475581"/>
            <a:ext cx="9406423" cy="49890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 smtClean="0"/>
              <a:t>Kryteria oceny projektów:</a:t>
            </a:r>
            <a:endParaRPr lang="pl-PL" sz="1800" b="1" dirty="0"/>
          </a:p>
          <a:p>
            <a:pPr marL="628650" indent="-571500" algn="just">
              <a:buFont typeface="Wingdings" panose="05000000000000000000" pitchFamily="2" charset="2"/>
              <a:buChar char="§"/>
            </a:pPr>
            <a:r>
              <a:rPr lang="pl-PL" sz="2400" dirty="0" smtClean="0"/>
              <a:t>Uwzględnienie w projekcie obiektów zabytkowych – 5 pkt.</a:t>
            </a:r>
          </a:p>
          <a:p>
            <a:pPr marL="628650" indent="-571500" algn="just">
              <a:buFont typeface="Wingdings" panose="05000000000000000000" pitchFamily="2" charset="2"/>
              <a:buChar char="§"/>
            </a:pPr>
            <a:r>
              <a:rPr lang="pl-PL" sz="2400" dirty="0" smtClean="0"/>
              <a:t>Odnowienie powierzchni służącej prowadzeniu działalności gospodarczej – 20 pkt.</a:t>
            </a:r>
          </a:p>
        </p:txBody>
      </p:sp>
    </p:spTree>
    <p:extLst>
      <p:ext uri="{BB962C8B-B14F-4D97-AF65-F5344CB8AC3E}">
        <p14:creationId xmlns:p14="http://schemas.microsoft.com/office/powerpoint/2010/main" val="273473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Symbol zastępczy zawartości 5"/>
          <p:cNvSpPr>
            <a:spLocks noGrp="1"/>
          </p:cNvSpPr>
          <p:nvPr>
            <p:ph idx="1"/>
          </p:nvPr>
        </p:nvSpPr>
        <p:spPr>
          <a:xfrm>
            <a:off x="669924" y="1381125"/>
            <a:ext cx="8834883" cy="4762500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b="1" u="sng" dirty="0" smtClean="0"/>
              <a:t>Celem pracy</a:t>
            </a:r>
            <a:r>
              <a:rPr lang="pl-PL" sz="2400" b="1" dirty="0" smtClean="0"/>
              <a:t> </a:t>
            </a:r>
            <a:r>
              <a:rPr lang="pl-PL" sz="2400" dirty="0" smtClean="0"/>
              <a:t>jest opracowanie dokumentu, który będzie podstawą do ubiegania się o środki zewnętrzne na działania określone w Lokalnym Programie Rewitalizacji na wyznaczonych obszarach gminy.</a:t>
            </a:r>
          </a:p>
          <a:p>
            <a:pPr marL="0" indent="0" algn="just">
              <a:buNone/>
            </a:pPr>
            <a:r>
              <a:rPr lang="pl-PL" sz="2400" b="1" u="sng" dirty="0" smtClean="0"/>
              <a:t>Celem spotkania</a:t>
            </a:r>
            <a:r>
              <a:rPr lang="pl-PL" sz="2400" b="1" dirty="0" smtClean="0"/>
              <a:t> </a:t>
            </a:r>
            <a:r>
              <a:rPr lang="pl-PL" sz="2400" dirty="0" smtClean="0"/>
              <a:t>jest sformułowanie propozycji działań rewitalizacyjnych.</a:t>
            </a:r>
            <a:endParaRPr lang="pl-PL" sz="24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6900-26EE-47C1-83BE-E1EC57076ACD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515435" y="446068"/>
            <a:ext cx="9072563" cy="878462"/>
          </a:xfrm>
        </p:spPr>
        <p:txBody>
          <a:bodyPr/>
          <a:lstStyle/>
          <a:p>
            <a:pPr algn="l">
              <a:lnSpc>
                <a:spcPct val="95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sz="3200" b="1" dirty="0">
                <a:solidFill>
                  <a:srgbClr val="000000"/>
                </a:solidFill>
              </a:rPr>
              <a:t>Wprowadzenie</a:t>
            </a:r>
            <a:endParaRPr lang="pl-PL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100" b="1" dirty="0"/>
              <a:t>Sfera społeczna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Diagnozowane zjawiska:</a:t>
            </a:r>
          </a:p>
          <a:p>
            <a:pPr algn="just"/>
            <a:r>
              <a:rPr lang="pl-PL" sz="2400" dirty="0"/>
              <a:t>aktywność zawodowa mieszkańców</a:t>
            </a:r>
          </a:p>
          <a:p>
            <a:pPr algn="just"/>
            <a:r>
              <a:rPr lang="pl-PL" sz="2400" dirty="0"/>
              <a:t>status materialny mieszkańców</a:t>
            </a:r>
          </a:p>
          <a:p>
            <a:pPr algn="just"/>
            <a:r>
              <a:rPr lang="pl-PL" sz="2400" dirty="0"/>
              <a:t>poziom bezpieczeństwa </a:t>
            </a:r>
          </a:p>
          <a:p>
            <a:pPr algn="just"/>
            <a:r>
              <a:rPr lang="pl-PL" sz="2400" dirty="0"/>
              <a:t>poziom edukacji </a:t>
            </a:r>
          </a:p>
          <a:p>
            <a:pPr algn="just"/>
            <a:r>
              <a:rPr lang="pl-PL" sz="2400" dirty="0"/>
              <a:t>stopień aktywności mieszkańców w życiu publicznym </a:t>
            </a:r>
            <a:br>
              <a:rPr lang="pl-PL" sz="2400" dirty="0"/>
            </a:br>
            <a:r>
              <a:rPr lang="pl-PL" sz="2400" dirty="0"/>
              <a:t>i kulturalnym</a:t>
            </a:r>
          </a:p>
          <a:p>
            <a:pPr algn="just"/>
            <a:r>
              <a:rPr lang="pl-PL" sz="2400" dirty="0"/>
              <a:t>poziom kapitału społecznego, w tym zaufania w społeczeństwie</a:t>
            </a:r>
          </a:p>
        </p:txBody>
      </p:sp>
    </p:spTree>
    <p:extLst>
      <p:ext uri="{BB962C8B-B14F-4D97-AF65-F5344CB8AC3E}">
        <p14:creationId xmlns:p14="http://schemas.microsoft.com/office/powerpoint/2010/main" val="61742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100" b="1" dirty="0"/>
              <a:t>Sfera techniczna 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Diagnozowane zjawiska:</a:t>
            </a:r>
          </a:p>
          <a:p>
            <a:r>
              <a:rPr lang="pl-PL" sz="2400" dirty="0"/>
              <a:t>stan techniczny obiektów budowlanych, w tym o przeznaczeniu mieszkaniowym</a:t>
            </a:r>
          </a:p>
          <a:p>
            <a:r>
              <a:rPr lang="pl-PL" sz="2400" dirty="0"/>
              <a:t>rozwiązania techniczne umożliwiające efektywne korzystanie </a:t>
            </a:r>
            <a:br>
              <a:rPr lang="pl-PL" sz="2400" dirty="0"/>
            </a:br>
            <a:r>
              <a:rPr lang="pl-PL" sz="2400" dirty="0"/>
              <a:t>z obiektów budowlanych, w szczególności w zakresie energooszczędności i ochrony środowiska</a:t>
            </a:r>
          </a:p>
          <a:p>
            <a:r>
              <a:rPr lang="pl-PL" sz="2400" dirty="0"/>
              <a:t>stan infrastruktury liniowej </a:t>
            </a:r>
          </a:p>
        </p:txBody>
      </p:sp>
    </p:spTree>
    <p:extLst>
      <p:ext uri="{BB962C8B-B14F-4D97-AF65-F5344CB8AC3E}">
        <p14:creationId xmlns:p14="http://schemas.microsoft.com/office/powerpoint/2010/main" val="87731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100" b="1" dirty="0"/>
              <a:t>Sfera gospodarcza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Diagnozowane zjawiska:</a:t>
            </a:r>
          </a:p>
          <a:p>
            <a:pPr algn="just">
              <a:spcBef>
                <a:spcPts val="300"/>
              </a:spcBef>
            </a:pPr>
            <a:r>
              <a:rPr lang="pl-PL" sz="2400" dirty="0" smtClean="0"/>
              <a:t>poziom </a:t>
            </a:r>
            <a:r>
              <a:rPr lang="pl-PL" sz="2400" dirty="0"/>
              <a:t>przedsiębiorczości mieszkańców </a:t>
            </a:r>
          </a:p>
          <a:p>
            <a:pPr algn="just">
              <a:spcBef>
                <a:spcPts val="300"/>
              </a:spcBef>
            </a:pPr>
            <a:r>
              <a:rPr lang="pl-PL" sz="2400" dirty="0"/>
              <a:t>kondycja przedsiębiorstw</a:t>
            </a:r>
          </a:p>
          <a:p>
            <a:pPr algn="just">
              <a:spcBef>
                <a:spcPts val="300"/>
              </a:spcBef>
            </a:pPr>
            <a:r>
              <a:rPr lang="pl-PL" sz="2400" dirty="0"/>
              <a:t>liczba lokali usługowych, sklepów</a:t>
            </a:r>
          </a:p>
          <a:p>
            <a:pPr>
              <a:spcBef>
                <a:spcPts val="300"/>
              </a:spcBef>
            </a:pPr>
            <a:endParaRPr lang="pl-PL" sz="2400" dirty="0"/>
          </a:p>
          <a:p>
            <a:pPr>
              <a:spcBef>
                <a:spcPts val="300"/>
              </a:spcBef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84949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100" b="1" dirty="0"/>
              <a:t>Sfera środowiskowa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Diagnozowane zjawiska:</a:t>
            </a:r>
          </a:p>
          <a:p>
            <a:pPr algn="just">
              <a:spcBef>
                <a:spcPts val="300"/>
              </a:spcBef>
            </a:pPr>
            <a:r>
              <a:rPr lang="pl-PL" sz="2400" dirty="0" smtClean="0"/>
              <a:t>stan </a:t>
            </a:r>
            <a:r>
              <a:rPr lang="pl-PL" sz="2400" dirty="0"/>
              <a:t>środowiska  naturalnego</a:t>
            </a:r>
          </a:p>
          <a:p>
            <a:pPr algn="just">
              <a:spcBef>
                <a:spcPts val="300"/>
              </a:spcBef>
            </a:pPr>
            <a:r>
              <a:rPr lang="pl-PL" sz="2400" dirty="0"/>
              <a:t>obecności odpadów stwarzających zagrożenie dla życia, zdrowia ludzi lub stanu środowiska</a:t>
            </a:r>
          </a:p>
          <a:p>
            <a:pPr algn="just">
              <a:spcBef>
                <a:spcPts val="300"/>
              </a:spcBef>
            </a:pPr>
            <a:r>
              <a:rPr lang="pl-PL" sz="2400" dirty="0"/>
              <a:t>walory środowiska przyrodniczego </a:t>
            </a:r>
          </a:p>
          <a:p>
            <a:pPr>
              <a:spcBef>
                <a:spcPts val="300"/>
              </a:spcBef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1970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100" b="1" dirty="0"/>
              <a:t>Sfera przestrzenno-funkcjonalna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Diagnozowane zjawiska:</a:t>
            </a:r>
          </a:p>
          <a:p>
            <a:pPr algn="just">
              <a:spcBef>
                <a:spcPts val="300"/>
              </a:spcBef>
            </a:pPr>
            <a:r>
              <a:rPr lang="pl-PL" sz="2400" dirty="0" smtClean="0"/>
              <a:t>dostępność </a:t>
            </a:r>
            <a:r>
              <a:rPr lang="pl-PL" sz="2400" dirty="0"/>
              <a:t>infrastruktury technicznej i społecznej np. dostęp do szkoły, ośrodka zdrowia oraz dostęp do usług</a:t>
            </a:r>
          </a:p>
          <a:p>
            <a:pPr algn="just">
              <a:spcBef>
                <a:spcPts val="300"/>
              </a:spcBef>
            </a:pPr>
            <a:r>
              <a:rPr lang="pl-PL" sz="2400" dirty="0"/>
              <a:t>dostęp i jakość podstawowych usług</a:t>
            </a:r>
          </a:p>
          <a:p>
            <a:pPr algn="just">
              <a:spcBef>
                <a:spcPts val="300"/>
              </a:spcBef>
            </a:pPr>
            <a:r>
              <a:rPr lang="pl-PL" sz="2400" dirty="0"/>
              <a:t>dostosowanie rozwiązań urbanistycznych do zmieniających się funkcji obszaru (np. dostosowanie przestrzeni publicznej do potrzeb osób niepełnosprawnych)</a:t>
            </a:r>
          </a:p>
          <a:p>
            <a:pPr algn="just">
              <a:spcBef>
                <a:spcPts val="300"/>
              </a:spcBef>
            </a:pPr>
            <a:r>
              <a:rPr lang="pl-PL" sz="2400" dirty="0"/>
              <a:t>poziom obsługi komunikacyjnej</a:t>
            </a:r>
          </a:p>
          <a:p>
            <a:pPr algn="just">
              <a:spcBef>
                <a:spcPts val="300"/>
              </a:spcBef>
            </a:pPr>
            <a:r>
              <a:rPr lang="pl-PL" sz="2400" dirty="0"/>
              <a:t>jakość terenów publicznych</a:t>
            </a:r>
          </a:p>
        </p:txBody>
      </p:sp>
    </p:spTree>
    <p:extLst>
      <p:ext uri="{BB962C8B-B14F-4D97-AF65-F5344CB8AC3E}">
        <p14:creationId xmlns:p14="http://schemas.microsoft.com/office/powerpoint/2010/main" val="135052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100" b="1" dirty="0"/>
              <a:t>Praca</a:t>
            </a:r>
            <a:r>
              <a:rPr lang="pl-PL" dirty="0"/>
              <a:t> </a:t>
            </a:r>
            <a:r>
              <a:rPr lang="pl-PL" sz="3100" b="1" dirty="0"/>
              <a:t>w grupach – kierunki działań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5435" y="1542204"/>
            <a:ext cx="9072563" cy="498903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l-PL" b="1" dirty="0"/>
              <a:t>Jakie działania w sferze… należy podjąć, aby wyprowadzić obszar do rewitalizacji z kryzysu?</a:t>
            </a:r>
          </a:p>
          <a:p>
            <a:pPr algn="just">
              <a:lnSpc>
                <a:spcPct val="150000"/>
              </a:lnSpc>
            </a:pPr>
            <a:r>
              <a:rPr lang="pl-PL" b="1" dirty="0"/>
              <a:t>Jakie działania w sferze… należy realizować, aby rozwiązać zidentyfikowane problemy wyznaczonych obszarów?</a:t>
            </a:r>
          </a:p>
          <a:p>
            <a:pPr algn="just">
              <a:lnSpc>
                <a:spcPct val="150000"/>
              </a:lnSpc>
            </a:pPr>
            <a:r>
              <a:rPr lang="pl-PL" b="1" dirty="0"/>
              <a:t>Jakich przedsięwzięć w sferze… brakuje na tych obszarach?</a:t>
            </a:r>
          </a:p>
          <a:p>
            <a:pPr algn="just">
              <a:lnSpc>
                <a:spcPct val="150000"/>
              </a:lnSpc>
            </a:pPr>
            <a:r>
              <a:rPr lang="pl-PL" b="1" dirty="0"/>
              <a:t>Jakie działania w sferze… należy kontynuować?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08045" y="7351734"/>
            <a:ext cx="2268141" cy="207941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72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1800" y="467469"/>
            <a:ext cx="9072563" cy="1259946"/>
          </a:xfrm>
        </p:spPr>
        <p:txBody>
          <a:bodyPr>
            <a:normAutofit/>
          </a:bodyPr>
          <a:lstStyle/>
          <a:p>
            <a:pPr algn="ctr"/>
            <a:r>
              <a:rPr lang="pl-PL" sz="3100" b="1" dirty="0"/>
              <a:t>Kryteria wyboru przedsięwzięć rewitalizacyjnych.</a:t>
            </a:r>
            <a:br>
              <a:rPr lang="pl-PL" sz="3100" b="1" dirty="0"/>
            </a:br>
            <a:r>
              <a:rPr lang="pl-PL" sz="3100" b="1" dirty="0"/>
              <a:t>Założenia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4202" y="1477949"/>
            <a:ext cx="9406423" cy="49890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>
                <a:ln w="0"/>
              </a:rPr>
              <a:t>LPR powinien charakteryzować się realnością wykonania, dlatego przedsięwzięcia w będą podzielone na podstawowe i uzupełniające. </a:t>
            </a:r>
          </a:p>
          <a:p>
            <a:pPr marL="0" indent="0" algn="just">
              <a:buNone/>
            </a:pPr>
            <a:r>
              <a:rPr lang="pl-PL" dirty="0">
                <a:ln w="0"/>
              </a:rPr>
              <a:t>Do podziału przedsięwzięć opracowane zostały kryteria wyboru.</a:t>
            </a:r>
          </a:p>
          <a:p>
            <a:pPr marL="0" indent="0" algn="just">
              <a:buNone/>
            </a:pPr>
            <a:r>
              <a:rPr lang="pl-PL" dirty="0">
                <a:ln w="0"/>
              </a:rPr>
              <a:t>Każde z przedsięwzięć, zostanie </a:t>
            </a:r>
            <a:r>
              <a:rPr lang="pl-PL" dirty="0" smtClean="0">
                <a:ln w="0"/>
              </a:rPr>
              <a:t>ocenione </a:t>
            </a:r>
            <a:r>
              <a:rPr lang="pl-PL" dirty="0">
                <a:ln w="0"/>
              </a:rPr>
              <a:t>zgodnie z przyjętymi kryteriami.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063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1800" y="467469"/>
            <a:ext cx="9072563" cy="1259946"/>
          </a:xfrm>
        </p:spPr>
        <p:txBody>
          <a:bodyPr>
            <a:normAutofit/>
          </a:bodyPr>
          <a:lstStyle/>
          <a:p>
            <a:pPr algn="ctr"/>
            <a:r>
              <a:rPr lang="pl-PL" sz="3100" b="1" dirty="0"/>
              <a:t>Kryteria wyboru przedsięwzięć rewitalizacyjnych.</a:t>
            </a:r>
            <a:br>
              <a:rPr lang="pl-PL" sz="3100" b="1" dirty="0"/>
            </a:br>
            <a:r>
              <a:rPr lang="pl-PL" sz="3100" b="1" dirty="0" smtClean="0"/>
              <a:t>Kryteria</a:t>
            </a:r>
            <a:endParaRPr lang="pl-PL" sz="31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5816" y="1763613"/>
            <a:ext cx="9406423" cy="49890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Zgłoszone </a:t>
            </a:r>
            <a:r>
              <a:rPr lang="pl-PL" dirty="0" smtClean="0"/>
              <a:t>przedsięwzięcie:</a:t>
            </a:r>
          </a:p>
          <a:p>
            <a:r>
              <a:rPr lang="pl-PL" dirty="0"/>
              <a:t>powinno być zlokalizowane na obszarze </a:t>
            </a:r>
            <a:r>
              <a:rPr lang="pl-PL" dirty="0" smtClean="0"/>
              <a:t>rewitalizacji;</a:t>
            </a:r>
          </a:p>
          <a:p>
            <a:r>
              <a:rPr lang="pl-PL" dirty="0" smtClean="0"/>
              <a:t>rozwiązywać </a:t>
            </a:r>
            <a:r>
              <a:rPr lang="pl-PL" dirty="0"/>
              <a:t>zdiagnozowane problemy społeczne, przestrzenno-funkcjonalne, gospodarcze, techniczne i </a:t>
            </a:r>
            <a:r>
              <a:rPr lang="pl-PL" dirty="0" smtClean="0"/>
              <a:t>środowiskowe;</a:t>
            </a:r>
            <a:endParaRPr lang="pl-PL" dirty="0"/>
          </a:p>
          <a:p>
            <a:r>
              <a:rPr lang="pl-PL" dirty="0" smtClean="0"/>
              <a:t>powinno być zgodne </a:t>
            </a:r>
            <a:r>
              <a:rPr lang="pl-PL" dirty="0"/>
              <a:t>z celami </a:t>
            </a:r>
            <a:r>
              <a:rPr lang="pl-PL" dirty="0" smtClean="0"/>
              <a:t>programu rewitalizacji;</a:t>
            </a:r>
          </a:p>
          <a:p>
            <a:r>
              <a:rPr lang="pl-PL" dirty="0" smtClean="0"/>
              <a:t>powinno wykazywać </a:t>
            </a:r>
            <a:r>
              <a:rPr lang="pl-PL" dirty="0"/>
              <a:t>możliwości </a:t>
            </a:r>
            <a:r>
              <a:rPr lang="pl-PL" dirty="0" smtClean="0"/>
              <a:t>wpływu </a:t>
            </a:r>
            <a:r>
              <a:rPr lang="pl-PL" dirty="0"/>
              <a:t>na eliminację lub ograniczenie negatywnych zjawisk zdiagnozowanych na obszarze rewitalizacji oraz ich </a:t>
            </a:r>
            <a:r>
              <a:rPr lang="pl-PL" dirty="0" smtClean="0"/>
              <a:t>wykonalności.</a:t>
            </a:r>
          </a:p>
        </p:txBody>
      </p:sp>
    </p:spTree>
    <p:extLst>
      <p:ext uri="{BB962C8B-B14F-4D97-AF65-F5344CB8AC3E}">
        <p14:creationId xmlns:p14="http://schemas.microsoft.com/office/powerpoint/2010/main" val="61938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Karta przedsięwzięcia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i="1" dirty="0" smtClean="0"/>
              <a:t>Prezentacja karty</a:t>
            </a:r>
            <a:endParaRPr lang="pl-PL" b="1" i="1" dirty="0"/>
          </a:p>
        </p:txBody>
      </p:sp>
    </p:spTree>
    <p:extLst>
      <p:ext uri="{BB962C8B-B14F-4D97-AF65-F5344CB8AC3E}">
        <p14:creationId xmlns:p14="http://schemas.microsoft.com/office/powerpoint/2010/main" val="25351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719832" y="5075981"/>
            <a:ext cx="8568531" cy="1501435"/>
          </a:xfrm>
        </p:spPr>
        <p:txBody>
          <a:bodyPr/>
          <a:lstStyle/>
          <a:p>
            <a:r>
              <a:rPr lang="pl-PL" dirty="0" smtClean="0">
                <a:latin typeface="Calibri" panose="020F0502020204030204" pitchFamily="34" charset="0"/>
              </a:rPr>
              <a:t>Dziękujemy za uwagę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body" idx="1"/>
          </p:nvPr>
        </p:nvSpPr>
        <p:spPr>
          <a:xfrm>
            <a:off x="719832" y="539477"/>
            <a:ext cx="8568531" cy="4320480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r>
              <a:rPr lang="pl-PL" b="1" dirty="0" smtClean="0"/>
              <a:t>RES Management S.C. </a:t>
            </a:r>
            <a:br>
              <a:rPr lang="pl-PL" b="1" dirty="0" smtClean="0"/>
            </a:br>
            <a:r>
              <a:rPr lang="pl-PL" b="1" dirty="0" smtClean="0"/>
              <a:t>Paweł </a:t>
            </a:r>
            <a:r>
              <a:rPr lang="pl-PL" b="1" dirty="0" err="1" smtClean="0"/>
              <a:t>Mentelski</a:t>
            </a:r>
            <a:r>
              <a:rPr lang="pl-PL" b="1" dirty="0" smtClean="0"/>
              <a:t>, Tomasz Bartnicki, Maciej </a:t>
            </a:r>
            <a:r>
              <a:rPr lang="pl-PL" b="1" dirty="0" err="1" smtClean="0"/>
              <a:t>Jednakiewicz</a:t>
            </a:r>
            <a:endParaRPr lang="pl-PL" b="1" dirty="0" smtClean="0"/>
          </a:p>
          <a:p>
            <a:r>
              <a:rPr lang="pl-PL" dirty="0" smtClean="0"/>
              <a:t>36-200 Brzozów</a:t>
            </a:r>
          </a:p>
          <a:p>
            <a:r>
              <a:rPr lang="pl-PL" dirty="0" smtClean="0"/>
              <a:t>ul. Armii Krajowej 2</a:t>
            </a:r>
          </a:p>
          <a:p>
            <a:r>
              <a:rPr lang="pl-PL" dirty="0" smtClean="0"/>
              <a:t>Tel./fax 13 43 43 361</a:t>
            </a:r>
          </a:p>
        </p:txBody>
      </p:sp>
    </p:spTree>
    <p:extLst>
      <p:ext uri="{BB962C8B-B14F-4D97-AF65-F5344CB8AC3E}">
        <p14:creationId xmlns:p14="http://schemas.microsoft.com/office/powerpoint/2010/main" val="114592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10418" y="800414"/>
            <a:ext cx="8459788" cy="803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sz="2800" b="1">
              <a:solidFill>
                <a:srgbClr val="000000"/>
              </a:solidFill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619250" y="1619250"/>
            <a:ext cx="8280400" cy="5857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l-PL" b="1">
              <a:solidFill>
                <a:srgbClr val="000000"/>
              </a:solidFill>
            </a:endParaRPr>
          </a:p>
        </p:txBody>
      </p:sp>
      <p:sp>
        <p:nvSpPr>
          <p:cNvPr id="39941" name="Symbol zastępczy zawartości 5"/>
          <p:cNvSpPr>
            <a:spLocks noGrp="1"/>
          </p:cNvSpPr>
          <p:nvPr>
            <p:ph idx="1"/>
          </p:nvPr>
        </p:nvSpPr>
        <p:spPr>
          <a:xfrm>
            <a:off x="556419" y="2100263"/>
            <a:ext cx="9092405" cy="3119734"/>
          </a:xfrm>
        </p:spPr>
        <p:txBody>
          <a:bodyPr/>
          <a:lstStyle/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pl-PL" sz="2400" dirty="0" smtClean="0"/>
              <a:t>Podstawowe informacje na temat rewitalizacji.</a:t>
            </a:r>
          </a:p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pl-PL" sz="2400" dirty="0" smtClean="0"/>
              <a:t>Prezentacja wyników pracy na poprzednim warsztacie.</a:t>
            </a:r>
          </a:p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pl-PL" sz="2400" dirty="0" smtClean="0"/>
              <a:t>Formułowania propozycji działań rewitalizacyjnych.</a:t>
            </a:r>
            <a:endParaRPr lang="pl-PL" sz="2400" dirty="0"/>
          </a:p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pl-PL" sz="2400" dirty="0" smtClean="0"/>
              <a:t>Prezentacja kart projektów.</a:t>
            </a:r>
          </a:p>
          <a:p>
            <a:pPr marL="0" indent="0">
              <a:buClr>
                <a:srgbClr val="FFC000"/>
              </a:buClr>
              <a:buNone/>
            </a:pPr>
            <a:endParaRPr lang="pl-PL" sz="2800" dirty="0" smtClean="0"/>
          </a:p>
          <a:p>
            <a:pPr eaLnBrk="1">
              <a:lnSpc>
                <a:spcPct val="120000"/>
              </a:lnSpc>
              <a:buFont typeface="Monotype Sorts"/>
              <a:buNone/>
            </a:pPr>
            <a:endParaRPr lang="pl-PL" sz="2800" b="0" dirty="0" smtClean="0">
              <a:solidFill>
                <a:srgbClr val="0D0D0D"/>
              </a:solidFill>
              <a:latin typeface="+mn-lt"/>
            </a:endParaRPr>
          </a:p>
          <a:p>
            <a:pPr eaLnBrk="1"/>
            <a:endParaRPr lang="pl-PL" sz="1400" b="0" dirty="0" smtClean="0">
              <a:solidFill>
                <a:srgbClr val="0D0D0D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6900-26EE-47C1-83BE-E1EC57076ACD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515435" y="446068"/>
            <a:ext cx="9072563" cy="878462"/>
          </a:xfrm>
        </p:spPr>
        <p:txBody>
          <a:bodyPr/>
          <a:lstStyle/>
          <a:p>
            <a:pPr lvl="0" algn="l" defTabSz="914400">
              <a:lnSpc>
                <a:spcPct val="130000"/>
              </a:lnSpc>
            </a:pPr>
            <a:r>
              <a:rPr lang="pl-PL" sz="3200" b="1" dirty="0"/>
              <a:t>Plan</a:t>
            </a:r>
            <a:r>
              <a:rPr lang="pl-PL" sz="2800" b="1" dirty="0"/>
              <a:t> </a:t>
            </a:r>
            <a:r>
              <a:rPr lang="pl-PL" sz="3200" b="1" dirty="0"/>
              <a:t>prezentacji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015977" y="103592"/>
            <a:ext cx="8652077" cy="832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914305">
              <a:lnSpc>
                <a:spcPct val="130000"/>
              </a:lnSpc>
            </a:pPr>
            <a:endParaRPr lang="pl-PL" b="1" kern="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b="1" dirty="0"/>
              <a:t>Definicja rewitalizacji</a:t>
            </a:r>
          </a:p>
        </p:txBody>
      </p:sp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600" b="1" dirty="0">
                <a:solidFill>
                  <a:schemeClr val="accent5">
                    <a:lumMod val="50000"/>
                  </a:schemeClr>
                </a:solidFill>
              </a:rPr>
              <a:t>Rewitalizacja to proces: </a:t>
            </a:r>
          </a:p>
          <a:p>
            <a:r>
              <a:rPr lang="pl-PL" sz="2600" b="1" dirty="0">
                <a:ln w="0"/>
              </a:rPr>
              <a:t>wyprowadzania ze stanu kryzysowego </a:t>
            </a:r>
            <a:r>
              <a:rPr lang="pl-PL" sz="2600" dirty="0">
                <a:ln w="0"/>
              </a:rPr>
              <a:t>obszarów zdegradowanych poprzez działania </a:t>
            </a:r>
            <a:r>
              <a:rPr lang="pl-PL" sz="2600" dirty="0" smtClean="0">
                <a:ln w="0"/>
              </a:rPr>
              <a:t>całościowe:</a:t>
            </a:r>
            <a:endParaRPr lang="pl-PL" sz="2600" dirty="0">
              <a:ln w="0"/>
            </a:endParaRPr>
          </a:p>
          <a:p>
            <a:pPr marL="390229" indent="0">
              <a:buNone/>
            </a:pPr>
            <a:r>
              <a:rPr lang="pl-PL" sz="2200" i="1" dirty="0">
                <a:ln w="0"/>
                <a:solidFill>
                  <a:srgbClr val="0070C0"/>
                </a:solidFill>
              </a:rPr>
              <a:t>obejmujące powiązane wzajemnie przedsięwzięcia obejmujące kwestie społeczne oraz gospodarcze, przestrzenno-funkcjonalne, techniczne lub </a:t>
            </a:r>
            <a:r>
              <a:rPr lang="pl-PL" sz="2200" i="1" dirty="0" smtClean="0">
                <a:ln w="0"/>
                <a:solidFill>
                  <a:srgbClr val="0070C0"/>
                </a:solidFill>
              </a:rPr>
              <a:t>środowiskowe; </a:t>
            </a:r>
            <a:endParaRPr lang="pl-PL" sz="2200" i="1" dirty="0">
              <a:ln w="0"/>
              <a:solidFill>
                <a:srgbClr val="0070C0"/>
              </a:solidFill>
            </a:endParaRPr>
          </a:p>
          <a:p>
            <a:r>
              <a:rPr lang="pl-PL" sz="2600" b="1" dirty="0">
                <a:ln w="0"/>
              </a:rPr>
              <a:t>integrujący interwencję</a:t>
            </a:r>
            <a:r>
              <a:rPr lang="pl-PL" sz="2600" dirty="0">
                <a:ln w="0"/>
              </a:rPr>
              <a:t> na rzecz lokalnej społeczności, przestrzeni </a:t>
            </a:r>
            <a:r>
              <a:rPr lang="pl-PL" sz="2600" dirty="0" smtClean="0">
                <a:ln w="0"/>
              </a:rPr>
              <a:t/>
            </a:r>
            <a:br>
              <a:rPr lang="pl-PL" sz="2600" dirty="0" smtClean="0">
                <a:ln w="0"/>
              </a:rPr>
            </a:br>
            <a:r>
              <a:rPr lang="pl-PL" sz="2600" dirty="0" smtClean="0">
                <a:ln w="0"/>
              </a:rPr>
              <a:t>i </a:t>
            </a:r>
            <a:r>
              <a:rPr lang="pl-PL" sz="2600" dirty="0">
                <a:ln w="0"/>
              </a:rPr>
              <a:t>lokalnej gospodarki, skoncentrowany </a:t>
            </a:r>
            <a:r>
              <a:rPr lang="pl-PL" sz="2600" dirty="0" smtClean="0">
                <a:ln w="0"/>
              </a:rPr>
              <a:t>terytorialnie; </a:t>
            </a:r>
            <a:endParaRPr lang="pl-PL" sz="2600" dirty="0">
              <a:ln w="0"/>
            </a:endParaRPr>
          </a:p>
          <a:p>
            <a:r>
              <a:rPr lang="pl-PL" sz="2600" b="1" dirty="0">
                <a:ln w="0"/>
              </a:rPr>
              <a:t>prowadzony w sposób zaplanowany </a:t>
            </a:r>
            <a:r>
              <a:rPr lang="pl-PL" sz="2600" dirty="0">
                <a:ln w="0"/>
              </a:rPr>
              <a:t>oraz zintegrowany poprzez programy </a:t>
            </a:r>
            <a:r>
              <a:rPr lang="pl-PL" sz="2600" dirty="0" smtClean="0">
                <a:ln w="0"/>
              </a:rPr>
              <a:t>rewitalizacji.</a:t>
            </a:r>
            <a:endParaRPr lang="pl-PL" sz="260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1601723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100" b="1" dirty="0"/>
              <a:t>Aspekty rewitalizacji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08046" y="7351734"/>
            <a:ext cx="2268141" cy="207941"/>
          </a:xfrm>
          <a:prstGeom prst="rect">
            <a:avLst/>
          </a:prstGeom>
        </p:spPr>
        <p:txBody>
          <a:bodyPr lIns="91430" tIns="45716" rIns="91430" bIns="45716"/>
          <a:lstStyle/>
          <a:p>
            <a:fld id="{1B5E4555-6985-4E75-9BDD-DCE9196F37D2}" type="slidenum">
              <a:rPr lang="pl-PL" smtClean="0"/>
              <a:pPr/>
              <a:t>5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5039"/>
            <a:ext cx="10080625" cy="6123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95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1800" y="395461"/>
            <a:ext cx="9648825" cy="1259946"/>
          </a:xfrm>
        </p:spPr>
        <p:txBody>
          <a:bodyPr>
            <a:normAutofit/>
          </a:bodyPr>
          <a:lstStyle/>
          <a:p>
            <a:pPr algn="ctr"/>
            <a:r>
              <a:rPr lang="pl-PL" b="1" i="1" dirty="0"/>
              <a:t>Obszary </a:t>
            </a:r>
            <a:r>
              <a:rPr lang="pl-PL" b="1" i="1" dirty="0" smtClean="0"/>
              <a:t>zdegradowane i obszar rewitalizacji </a:t>
            </a:r>
            <a:br>
              <a:rPr lang="pl-PL" b="1" i="1" dirty="0" smtClean="0"/>
            </a:br>
            <a:r>
              <a:rPr lang="pl-PL" b="1" i="1" dirty="0" smtClean="0"/>
              <a:t>na </a:t>
            </a:r>
            <a:r>
              <a:rPr lang="pl-PL" b="1" i="1" dirty="0"/>
              <a:t>terenie Gminy </a:t>
            </a:r>
            <a:r>
              <a:rPr lang="pl-PL" b="1" i="1" dirty="0" smtClean="0"/>
              <a:t>Korczyna</a:t>
            </a:r>
            <a:endParaRPr lang="pl-PL" b="1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936" y="1619597"/>
            <a:ext cx="7442278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681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4202" y="1477949"/>
            <a:ext cx="9406423" cy="4989036"/>
          </a:xfrm>
        </p:spPr>
        <p:txBody>
          <a:bodyPr>
            <a:normAutofit/>
          </a:bodyPr>
          <a:lstStyle/>
          <a:p>
            <a:pPr marL="0" indent="0">
              <a:buClr>
                <a:srgbClr val="FFC000"/>
              </a:buClr>
              <a:buNone/>
            </a:pPr>
            <a:endParaRPr lang="pl-PL" sz="3200" dirty="0" smtClean="0"/>
          </a:p>
          <a:p>
            <a:pPr marL="0" indent="0">
              <a:buClr>
                <a:srgbClr val="FFC000"/>
              </a:buClr>
              <a:buNone/>
            </a:pPr>
            <a:endParaRPr lang="pl-PL" sz="3200" dirty="0"/>
          </a:p>
          <a:p>
            <a:pPr marL="0" indent="0" algn="ctr">
              <a:buClr>
                <a:srgbClr val="FFC000"/>
              </a:buClr>
              <a:buNone/>
            </a:pPr>
            <a:r>
              <a:rPr lang="pl-PL" sz="3200" b="1" dirty="0" smtClean="0"/>
              <a:t>Prezentacja </a:t>
            </a:r>
            <a:r>
              <a:rPr lang="pl-PL" sz="3200" b="1" dirty="0"/>
              <a:t>wyników pracy na poprzednim warsztacie.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453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100" b="1" dirty="0"/>
              <a:t>Działania rewitalizacyjne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4202" y="1477949"/>
            <a:ext cx="9406423" cy="49890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>
                <a:ln w="0"/>
              </a:rPr>
              <a:t>Działania rewitalizacyjne to wszystkie przedsięwzięcia, które są niezbędne do przeprowadzenia procesu rewitalizacji obszaru.</a:t>
            </a:r>
          </a:p>
          <a:p>
            <a:pPr marL="0" indent="0" algn="just">
              <a:buNone/>
            </a:pPr>
            <a:r>
              <a:rPr lang="pl-PL" dirty="0">
                <a:ln w="0"/>
              </a:rPr>
              <a:t>  </a:t>
            </a:r>
          </a:p>
          <a:p>
            <a:pPr marL="0" indent="0" algn="just">
              <a:buNone/>
            </a:pPr>
            <a:r>
              <a:rPr lang="pl-PL" dirty="0">
                <a:ln w="0"/>
              </a:rPr>
              <a:t>Działania powinny być realizowane na obszarze </a:t>
            </a:r>
            <a:br>
              <a:rPr lang="pl-PL" dirty="0">
                <a:ln w="0"/>
              </a:rPr>
            </a:br>
            <a:r>
              <a:rPr lang="pl-PL" dirty="0">
                <a:ln w="0"/>
              </a:rPr>
              <a:t>do rewitalizacji i dotyczyć osób go zamieszkujących</a:t>
            </a:r>
            <a:r>
              <a:rPr lang="pl-PL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478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100" b="1" dirty="0"/>
              <a:t>Aspekty rewitalizacji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08046" y="7351734"/>
            <a:ext cx="2268141" cy="207941"/>
          </a:xfrm>
          <a:prstGeom prst="rect">
            <a:avLst/>
          </a:prstGeom>
        </p:spPr>
        <p:txBody>
          <a:bodyPr lIns="91430" tIns="45716" rIns="91430" bIns="45716"/>
          <a:lstStyle/>
          <a:p>
            <a:fld id="{1B5E4555-6985-4E75-9BDD-DCE9196F37D2}" type="slidenum">
              <a:rPr lang="pl-PL" smtClean="0"/>
              <a:pPr/>
              <a:t>9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5039"/>
            <a:ext cx="10080625" cy="6123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18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5738</TotalTime>
  <Words>1146</Words>
  <Application>Microsoft Office PowerPoint</Application>
  <PresentationFormat>Niestandardowy</PresentationFormat>
  <Paragraphs>161</Paragraphs>
  <Slides>29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Projekt domyślny</vt:lpstr>
      <vt:lpstr> </vt:lpstr>
      <vt:lpstr>Wprowadzenie</vt:lpstr>
      <vt:lpstr>Plan prezentacji</vt:lpstr>
      <vt:lpstr>Definicja rewitalizacji</vt:lpstr>
      <vt:lpstr>Aspekty rewitalizacji </vt:lpstr>
      <vt:lpstr>Obszary zdegradowane i obszar rewitalizacji  na terenie Gminy Korczyna</vt:lpstr>
      <vt:lpstr>Prezentacja programu PowerPoint</vt:lpstr>
      <vt:lpstr>Działania rewitalizacyjne</vt:lpstr>
      <vt:lpstr>Aspekty rewitalizacji </vt:lpstr>
      <vt:lpstr>RPO-WP na lata 2014-2020 Działanie 6.3  Rewitalizacja Przestrzeni Regionalnej </vt:lpstr>
      <vt:lpstr>Typy projektów rewitalizacyjnych w  RPO-WP na lata 2014-2020 Działanie 6.3  Rewitalizacja Przestrzeni Regionalnej </vt:lpstr>
      <vt:lpstr>Typy projektów rewitalizacyjnych w RPO-WP Działanie 6.3  Rewitalizacja Przestrzeni Regionalnej </vt:lpstr>
      <vt:lpstr>Typy projektów rewitalizacyjnych w RPO-WP Działanie 6.3  Rewitalizacja Przestrzeni Regionalnej </vt:lpstr>
      <vt:lpstr>Typy projektów rewitalizacyjnych w RPO WP 2014-2020 – działania uzupełniające </vt:lpstr>
      <vt:lpstr>Działanie 6.3  Rewitalizacja Przestrzeni Regionalnej w RPO WP 2014-2020 - beneficjenci</vt:lpstr>
      <vt:lpstr>Działanie 6.3  Rewitalizacja Przestrzeni Regionalnej w RPO WP 2014-2020 - beneficjenci</vt:lpstr>
      <vt:lpstr>Działanie 6.3  Rewitalizacja Przestrzeni Regionalnej w RPO WP 2014-2020 - beneficjenci</vt:lpstr>
      <vt:lpstr>Działanie 6.3  Rewitalizacja Przestrzeni Regionalnej w RPO WP 2014-2020 - beneficjenci</vt:lpstr>
      <vt:lpstr>Działanie 6.3  Rewitalizacja Przestrzeni Regionalnej w RPO WP 2014-2020 - beneficjenci</vt:lpstr>
      <vt:lpstr>Sfera społeczna </vt:lpstr>
      <vt:lpstr>Sfera techniczna </vt:lpstr>
      <vt:lpstr>Sfera gospodarcza</vt:lpstr>
      <vt:lpstr>Sfera środowiskowa </vt:lpstr>
      <vt:lpstr>Sfera przestrzenno-funkcjonalna </vt:lpstr>
      <vt:lpstr>Praca w grupach – kierunki działań</vt:lpstr>
      <vt:lpstr>Kryteria wyboru przedsięwzięć rewitalizacyjnych. Założenia</vt:lpstr>
      <vt:lpstr>Kryteria wyboru przedsięwzięć rewitalizacyjnych. Kryteria</vt:lpstr>
      <vt:lpstr>Karta przedsięwzięcia</vt:lpstr>
      <vt:lpstr>Dziękujemy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Agnieszka</dc:creator>
  <dc:description>Panel - chmury</dc:description>
  <cp:lastModifiedBy>pawel</cp:lastModifiedBy>
  <cp:revision>393</cp:revision>
  <dcterms:modified xsi:type="dcterms:W3CDTF">2017-04-25T11:26:56Z</dcterms:modified>
</cp:coreProperties>
</file>